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0"/>
  </p:notesMasterIdLst>
  <p:sldIdLst>
    <p:sldId id="257" r:id="rId2"/>
    <p:sldId id="307" r:id="rId3"/>
    <p:sldId id="308" r:id="rId4"/>
    <p:sldId id="259" r:id="rId5"/>
    <p:sldId id="281" r:id="rId6"/>
    <p:sldId id="280" r:id="rId7"/>
    <p:sldId id="346" r:id="rId8"/>
    <p:sldId id="301" r:id="rId9"/>
    <p:sldId id="349" r:id="rId10"/>
    <p:sldId id="345" r:id="rId11"/>
    <p:sldId id="368" r:id="rId12"/>
    <p:sldId id="288" r:id="rId13"/>
    <p:sldId id="302" r:id="rId14"/>
    <p:sldId id="303" r:id="rId15"/>
    <p:sldId id="304" r:id="rId16"/>
    <p:sldId id="305" r:id="rId17"/>
    <p:sldId id="350" r:id="rId18"/>
    <p:sldId id="270" r:id="rId19"/>
    <p:sldId id="278" r:id="rId20"/>
    <p:sldId id="275" r:id="rId21"/>
    <p:sldId id="271" r:id="rId22"/>
    <p:sldId id="264" r:id="rId23"/>
    <p:sldId id="265" r:id="rId24"/>
    <p:sldId id="289" r:id="rId25"/>
    <p:sldId id="351" r:id="rId26"/>
    <p:sldId id="291" r:id="rId27"/>
    <p:sldId id="290" r:id="rId28"/>
    <p:sldId id="266" r:id="rId29"/>
    <p:sldId id="279" r:id="rId30"/>
    <p:sldId id="361" r:id="rId31"/>
    <p:sldId id="292" r:id="rId32"/>
    <p:sldId id="306" r:id="rId33"/>
    <p:sldId id="293" r:id="rId34"/>
    <p:sldId id="299" r:id="rId35"/>
    <p:sldId id="295" r:id="rId36"/>
    <p:sldId id="309" r:id="rId37"/>
    <p:sldId id="363" r:id="rId38"/>
    <p:sldId id="364" r:id="rId39"/>
    <p:sldId id="310" r:id="rId40"/>
    <p:sldId id="362" r:id="rId41"/>
    <p:sldId id="354" r:id="rId42"/>
    <p:sldId id="353" r:id="rId43"/>
    <p:sldId id="355" r:id="rId44"/>
    <p:sldId id="347" r:id="rId45"/>
    <p:sldId id="348" r:id="rId46"/>
    <p:sldId id="296" r:id="rId47"/>
    <p:sldId id="311" r:id="rId48"/>
    <p:sldId id="319" r:id="rId49"/>
    <p:sldId id="360" r:id="rId50"/>
    <p:sldId id="321" r:id="rId51"/>
    <p:sldId id="316" r:id="rId52"/>
    <p:sldId id="317" r:id="rId53"/>
    <p:sldId id="318" r:id="rId54"/>
    <p:sldId id="300" r:id="rId55"/>
    <p:sldId id="312" r:id="rId56"/>
    <p:sldId id="313" r:id="rId57"/>
    <p:sldId id="314" r:id="rId58"/>
    <p:sldId id="358" r:id="rId59"/>
    <p:sldId id="323" r:id="rId60"/>
    <p:sldId id="322" r:id="rId61"/>
    <p:sldId id="324" r:id="rId62"/>
    <p:sldId id="334" r:id="rId63"/>
    <p:sldId id="359" r:id="rId64"/>
    <p:sldId id="325" r:id="rId65"/>
    <p:sldId id="327" r:id="rId66"/>
    <p:sldId id="328" r:id="rId67"/>
    <p:sldId id="329" r:id="rId68"/>
    <p:sldId id="330" r:id="rId69"/>
    <p:sldId id="331" r:id="rId70"/>
    <p:sldId id="332" r:id="rId71"/>
    <p:sldId id="335" r:id="rId72"/>
    <p:sldId id="333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3" r:id="rId81"/>
    <p:sldId id="344" r:id="rId82"/>
    <p:sldId id="315" r:id="rId83"/>
    <p:sldId id="365" r:id="rId84"/>
    <p:sldId id="366" r:id="rId85"/>
    <p:sldId id="367" r:id="rId86"/>
    <p:sldId id="356" r:id="rId87"/>
    <p:sldId id="357" r:id="rId88"/>
    <p:sldId id="285" r:id="rId8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99" autoAdjust="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E1AA3-502E-41B2-9129-4B8DA7BF73BD}" type="datetimeFigureOut">
              <a:rPr lang="es-AR" smtClean="0"/>
              <a:pPr/>
              <a:t>04/05/2017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850BD-6491-478E-97AB-5693EA47A3E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53B82-D431-49E5-B1BB-5F55315E8AF5}" type="slidenum">
              <a:rPr lang="es-ES_tradnl" smtClean="0"/>
              <a:pPr/>
              <a:t>37</a:t>
            </a:fld>
            <a:endParaRPr 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04/05/2017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04/05/2017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04/05/2017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04/05/2017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04/05/2017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04/05/2017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04/05/2017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04/05/2017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terinariacespedes.com/" TargetMode="External"/><Relationship Id="rId2" Type="http://schemas.openxmlformats.org/officeDocument/2006/relationships/hyperlink" Target="mailto:vetcespedes@gmail.com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3 Marcador de contenido" descr="gato_de_cerca-4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82746" cy="6858000"/>
          </a:xfr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0" y="-531440"/>
            <a:ext cx="9144000" cy="1828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 Paciente Felino </a:t>
            </a:r>
            <a:endParaRPr kumimoji="0" lang="es-AR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0" y="4941168"/>
            <a:ext cx="7854696" cy="27363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es-A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Especialista Médico Veterinario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es-A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A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Javier Céspedes </a:t>
            </a:r>
            <a:r>
              <a:rPr kumimoji="0" lang="es-A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Mat.</a:t>
            </a:r>
            <a:r>
              <a:rPr kumimoji="0" lang="es-A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Prof. 1343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es-A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2017</a:t>
            </a:r>
            <a:endParaRPr kumimoji="0" lang="es-A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Diferentes enfoques 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Gato como Paciente.</a:t>
            </a:r>
          </a:p>
          <a:p>
            <a:r>
              <a:rPr lang="es-ES_tradnl" dirty="0" smtClean="0"/>
              <a:t>Cliente de gato.</a:t>
            </a:r>
          </a:p>
          <a:p>
            <a:r>
              <a:rPr lang="es-ES_tradnl" dirty="0" smtClean="0"/>
              <a:t>Clínica veterinaria Amigable.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El Gato como paciente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Imaginar y pensar todo lo que el gato siente.</a:t>
            </a:r>
          </a:p>
          <a:p>
            <a:r>
              <a:rPr lang="es-ES_tradnl" dirty="0" smtClean="0"/>
              <a:t>En su casa.</a:t>
            </a:r>
          </a:p>
          <a:p>
            <a:r>
              <a:rPr lang="es-ES_tradnl" dirty="0" smtClean="0"/>
              <a:t>Durante traslado.</a:t>
            </a:r>
          </a:p>
          <a:p>
            <a:r>
              <a:rPr lang="es-ES_tradnl" dirty="0" smtClean="0"/>
              <a:t>En la veterinaria.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es-ES_tradnl" dirty="0" smtClean="0"/>
              <a:t>Clínicas Veterinarias Amigables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844824"/>
            <a:ext cx="8291264" cy="4623792"/>
          </a:xfrm>
        </p:spPr>
        <p:txBody>
          <a:bodyPr/>
          <a:lstStyle/>
          <a:p>
            <a:r>
              <a:rPr lang="es-ES_tradnl" dirty="0" smtClean="0"/>
              <a:t>Adoptantes Caninos ≠ Adoptantes Felinos</a:t>
            </a:r>
          </a:p>
          <a:p>
            <a:r>
              <a:rPr lang="es-ES_tradnl" dirty="0" smtClean="0"/>
              <a:t>Entender que son especies diferentes</a:t>
            </a:r>
          </a:p>
          <a:p>
            <a:r>
              <a:rPr lang="es-ES_tradnl" dirty="0" smtClean="0"/>
              <a:t>Hacer manejo acorde a sus necesidades básicas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 smtClean="0"/>
              <a:t>Salud 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 smtClean="0"/>
              <a:t>Comportamiento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 smtClean="0"/>
              <a:t>Hábitat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 smtClean="0"/>
              <a:t>Nutrición</a:t>
            </a:r>
          </a:p>
          <a:p>
            <a:r>
              <a:rPr lang="es-ES_tradnl" dirty="0" smtClean="0"/>
              <a:t>Capacitación permanente del equipo veterinario.</a:t>
            </a:r>
          </a:p>
          <a:p>
            <a:r>
              <a:rPr lang="es-ES_tradnl" dirty="0" smtClean="0"/>
              <a:t>Responsabilidad compartida.</a:t>
            </a:r>
          </a:p>
          <a:p>
            <a:pPr>
              <a:buNone/>
            </a:pPr>
            <a:endParaRPr lang="es-ES_tradnl" dirty="0" smtClean="0"/>
          </a:p>
          <a:p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Clínicas Veterinarias Amigables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Tener personal con una actitud positiva para los gatos.</a:t>
            </a:r>
          </a:p>
          <a:p>
            <a:r>
              <a:rPr lang="es-ES" dirty="0" smtClean="0"/>
              <a:t> Informados sobre sus necesidades tanto dentro y fuera del entorno de la clínica. </a:t>
            </a:r>
          </a:p>
          <a:p>
            <a:r>
              <a:rPr lang="es-ES" dirty="0" smtClean="0"/>
              <a:t>Alentar  todos los miembros del personal a desarrollar un enfoque sereno, 'Menos es más‘, cuando se manipulan y retienen gatos. </a:t>
            </a:r>
          </a:p>
          <a:p>
            <a:r>
              <a:rPr lang="es-ES" dirty="0" smtClean="0"/>
              <a:t>Todos los miembros del equipo de la clínica deben ser bien capacitados ​​en felino amistoso.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Clínicas Veterinarias Amigables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060848"/>
            <a:ext cx="8363272" cy="4479776"/>
          </a:xfrm>
        </p:spPr>
        <p:txBody>
          <a:bodyPr>
            <a:normAutofit/>
          </a:bodyPr>
          <a:lstStyle/>
          <a:p>
            <a:r>
              <a:rPr lang="es-ES_tradnl" dirty="0" smtClean="0"/>
              <a:t>Para el gato y el dueño, nada es peor que los miembros del equipo den la impresión que son desinteresados ​​en los gatos o no los entienden. </a:t>
            </a:r>
          </a:p>
          <a:p>
            <a:r>
              <a:rPr lang="es-ES_tradnl" dirty="0" smtClean="0"/>
              <a:t>Los dueños verán cuando el personal muestra molestia, frustración o disgusto por el temor  y ansiedad del gato. </a:t>
            </a:r>
          </a:p>
          <a:p>
            <a:r>
              <a:rPr lang="es-ES_tradnl" dirty="0" smtClean="0"/>
              <a:t>Los clientes estarán mucho más aliviados y relajados si el personal muestra más comprensión y enfoque de manejo, y si sienten que el personal está activamente invertido en ayudar a mejorar la experiencia de su gato</a:t>
            </a:r>
          </a:p>
          <a:p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Cliente de Gato 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La comprensión del Propietario también es vital. </a:t>
            </a:r>
          </a:p>
          <a:p>
            <a:r>
              <a:rPr lang="es-ES" dirty="0" smtClean="0"/>
              <a:t>Para muchos propietarios, el proceso de llevar  el gato a la clínica es traumático y altamente estresante, inevitablemente provoca angustia.</a:t>
            </a:r>
          </a:p>
          <a:p>
            <a:r>
              <a:rPr lang="es-ES" dirty="0" smtClean="0"/>
              <a:t>Comprender las implicaciones de las visitas y qué se debe hacer para que el impacto negativo que esto tiene, ayudará enormemente. </a:t>
            </a:r>
          </a:p>
          <a:p>
            <a:r>
              <a:rPr lang="es-ES" dirty="0" smtClean="0"/>
              <a:t>Primera impresión del Secretario, telefónicamente o personalmente.  </a:t>
            </a:r>
            <a:r>
              <a:rPr lang="es-ES" dirty="0" smtClean="0">
                <a:solidFill>
                  <a:srgbClr val="FF0000"/>
                </a:solidFill>
              </a:rPr>
              <a:t>ETAPA IMPORTANTE</a:t>
            </a:r>
            <a:r>
              <a:rPr lang="es-ES" dirty="0" smtClean="0"/>
              <a:t>. 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Cliente de Gato 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Asesorar  a los propietarios sobre las maneras más apropiadas de traer el gato a la clínica y ayudarlos a permanecer tranquilos y relajados.</a:t>
            </a:r>
          </a:p>
          <a:p>
            <a:r>
              <a:rPr lang="es-ES" dirty="0" smtClean="0"/>
              <a:t>Tiene un efecto muy positivo, tanto en el cliente como en el gato. </a:t>
            </a:r>
          </a:p>
          <a:p>
            <a:endParaRPr lang="es-ES" dirty="0" smtClean="0"/>
          </a:p>
          <a:p>
            <a:r>
              <a:rPr lang="es-ES" dirty="0" smtClean="0">
                <a:solidFill>
                  <a:srgbClr val="FF0000"/>
                </a:solidFill>
              </a:rPr>
              <a:t>Los Gato estará expuesto a muchos factores estresantes</a:t>
            </a:r>
            <a:endParaRPr lang="es-ES_tradn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2996"/>
            <a:ext cx="9144000" cy="6950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4000" dirty="0" smtClean="0"/>
              <a:t>Como disminuir el estrés en el consultorio ? </a:t>
            </a:r>
            <a:endParaRPr lang="es-ES_tradnl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Minimizar el tiempo de espera, Turnos Pre-asignados</a:t>
            </a:r>
          </a:p>
          <a:p>
            <a:r>
              <a:rPr lang="es-ES_tradnl" dirty="0" smtClean="0"/>
              <a:t>Salas de esperas separadas de Caninos.</a:t>
            </a:r>
          </a:p>
          <a:p>
            <a:r>
              <a:rPr lang="es-ES_tradnl" dirty="0" smtClean="0"/>
              <a:t>Feromonas en ambiente. </a:t>
            </a:r>
          </a:p>
          <a:p>
            <a:r>
              <a:rPr lang="es-ES_tradnl" dirty="0" smtClean="0"/>
              <a:t>Colocar las transportadoras en soportes elevados, fuera del alcance de los perros. </a:t>
            </a:r>
          </a:p>
          <a:p>
            <a:r>
              <a:rPr lang="es-ES_tradnl" dirty="0" smtClean="0"/>
              <a:t>Taparlas con mantas, apertura por la parte superior.</a:t>
            </a:r>
          </a:p>
          <a:p>
            <a:r>
              <a:rPr lang="es-ES_tradnl" dirty="0" smtClean="0"/>
              <a:t>Dejar al paciente dentro de la transportadora hasta comenzar la inspección.</a:t>
            </a:r>
          </a:p>
          <a:p>
            <a:r>
              <a:rPr lang="es-ES_tradnl" dirty="0" smtClean="0"/>
              <a:t>Superficies anti-deslizante en camilla.</a:t>
            </a:r>
          </a:p>
          <a:p>
            <a:endParaRPr lang="es-ES_tradnl" dirty="0" smtClean="0"/>
          </a:p>
          <a:p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87208" cy="60616"/>
          </a:xfrm>
        </p:spPr>
        <p:txBody>
          <a:bodyPr>
            <a:normAutofit fontScale="90000"/>
          </a:bodyPr>
          <a:lstStyle/>
          <a:p>
            <a:endParaRPr lang="es-ES_tradnl" dirty="0"/>
          </a:p>
        </p:txBody>
      </p:sp>
      <p:pic>
        <p:nvPicPr>
          <p:cNvPr id="5" name="4 Marcador de contenido" descr="CFP-example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3717033"/>
            <a:ext cx="4205263" cy="3140968"/>
          </a:xfrm>
        </p:spPr>
      </p:pic>
      <p:pic>
        <p:nvPicPr>
          <p:cNvPr id="6" name="5 Marcador de contenido" descr="CFP-example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05400" y="3829050"/>
            <a:ext cx="4038600" cy="3028950"/>
          </a:xfrm>
        </p:spPr>
      </p:pic>
      <p:pic>
        <p:nvPicPr>
          <p:cNvPr id="7" name="3 Marcador de contenido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692696"/>
            <a:ext cx="4104457" cy="291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/>
          <a:lstStyle/>
          <a:p>
            <a:pPr algn="ctr"/>
            <a:r>
              <a:rPr lang="es-ES_tradnl" dirty="0" smtClean="0"/>
              <a:t>Expectativa </a:t>
            </a:r>
            <a:endParaRPr lang="es-ES_tradnl" dirty="0"/>
          </a:p>
        </p:txBody>
      </p:sp>
      <p:pic>
        <p:nvPicPr>
          <p:cNvPr id="4" name="3 Marcador de contenido" descr="anatomia-gat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700808"/>
            <a:ext cx="6261216" cy="48367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36885303_0.jp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104964"/>
            <a:ext cx="5004048" cy="3753036"/>
          </a:xfrm>
        </p:spPr>
      </p:pic>
      <p:pic>
        <p:nvPicPr>
          <p:cNvPr id="5" name="4 Imagen" descr="colchone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0"/>
            <a:ext cx="5508104" cy="3262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Feromonas </a:t>
            </a:r>
            <a:endParaRPr lang="es-ES_tradnl" dirty="0"/>
          </a:p>
        </p:txBody>
      </p:sp>
      <p:pic>
        <p:nvPicPr>
          <p:cNvPr id="5" name="4 Marcador de contenido" descr="WP_20151013_0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024832"/>
            <a:ext cx="3486547" cy="4833168"/>
          </a:xfrm>
        </p:spPr>
      </p:pic>
      <p:pic>
        <p:nvPicPr>
          <p:cNvPr id="6" name="5 Marcador de contenido" descr="WP_20151014_0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14802" y="2060848"/>
            <a:ext cx="5229198" cy="37890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Durante la Consulta: 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935480"/>
            <a:ext cx="8496944" cy="4589864"/>
          </a:xfrm>
        </p:spPr>
        <p:txBody>
          <a:bodyPr/>
          <a:lstStyle/>
          <a:p>
            <a:r>
              <a:rPr lang="es-ES_tradnl" dirty="0" smtClean="0"/>
              <a:t>Realizar una Reseña y Anamnesis adecuada</a:t>
            </a:r>
          </a:p>
          <a:p>
            <a:r>
              <a:rPr lang="es-ES_tradnl" dirty="0" smtClean="0"/>
              <a:t>Escuchar  al cliente. Saber interpretar su mensaje. Adecuar nuestros terminología dependiendo el mismo. </a:t>
            </a:r>
          </a:p>
          <a:p>
            <a:r>
              <a:rPr lang="es-ES_tradnl" dirty="0" smtClean="0"/>
              <a:t>No mirar a los ojos al gato. </a:t>
            </a:r>
          </a:p>
          <a:p>
            <a:r>
              <a:rPr lang="es-ES_tradnl" dirty="0" smtClean="0"/>
              <a:t>Luego de recabar y procesar toda la información, pasamos a la inspección, palpación, auscultación. En caso que se considere necesario, toma de muestras. </a:t>
            </a:r>
          </a:p>
          <a:p>
            <a:r>
              <a:rPr lang="es-ES_tradnl" dirty="0" smtClean="0"/>
              <a:t>Preparar </a:t>
            </a:r>
            <a:r>
              <a:rPr lang="es-ES_tradnl" dirty="0" smtClean="0">
                <a:solidFill>
                  <a:srgbClr val="FF0000"/>
                </a:solidFill>
              </a:rPr>
              <a:t>TODO</a:t>
            </a:r>
            <a:r>
              <a:rPr lang="es-ES_tradnl" dirty="0" smtClean="0"/>
              <a:t>, antes de sacar el gato de la jaula.</a:t>
            </a:r>
          </a:p>
          <a:p>
            <a:r>
              <a:rPr lang="es-ES_tradnl" dirty="0" smtClean="0"/>
              <a:t>Dejar siempre para lo ultimo lo más traumático.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Recordar: 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Diferentes métodos de sujeción; 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 smtClean="0"/>
              <a:t>Envolver con mantas 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 err="1" smtClean="0"/>
              <a:t>Clipnosis</a:t>
            </a:r>
            <a:endParaRPr lang="es-ES_tradnl" dirty="0" smtClean="0"/>
          </a:p>
          <a:p>
            <a:pPr marL="514350" indent="-514350">
              <a:buFont typeface="+mj-lt"/>
              <a:buAutoNum type="arabicPeriod"/>
            </a:pPr>
            <a:r>
              <a:rPr lang="es-ES_tradnl" dirty="0" smtClean="0"/>
              <a:t>Químicas</a:t>
            </a:r>
            <a:endParaRPr lang="es-ES_tradnl" dirty="0"/>
          </a:p>
        </p:txBody>
      </p:sp>
      <p:pic>
        <p:nvPicPr>
          <p:cNvPr id="4" name="3 Imagen" descr="b_138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2780928"/>
            <a:ext cx="3810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Imagen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83968" cy="3177759"/>
          </a:xfrm>
        </p:spPr>
      </p:pic>
      <p:pic>
        <p:nvPicPr>
          <p:cNvPr id="5" name="4 Imagen" descr="Imagen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1" y="0"/>
            <a:ext cx="5675156" cy="3212976"/>
          </a:xfrm>
          <a:prstGeom prst="rect">
            <a:avLst/>
          </a:prstGeom>
        </p:spPr>
      </p:pic>
      <p:pic>
        <p:nvPicPr>
          <p:cNvPr id="6" name="5 Imagen" descr="Imagen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00609" y="3068960"/>
            <a:ext cx="5789163" cy="3789040"/>
          </a:xfrm>
          <a:prstGeom prst="rect">
            <a:avLst/>
          </a:prstGeom>
        </p:spPr>
      </p:pic>
      <p:pic>
        <p:nvPicPr>
          <p:cNvPr id="7" name="6 Imagen" descr="Imagen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3212976"/>
            <a:ext cx="6182227" cy="3645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WP_20170313_0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544" y="516549"/>
            <a:ext cx="10513168" cy="63414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hqdefaul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965840"/>
            <a:ext cx="7344816" cy="55086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imag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620688"/>
            <a:ext cx="6120680" cy="61206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                  </a:t>
            </a:r>
            <a:r>
              <a:rPr lang="es-ES_tradnl" dirty="0" err="1" smtClean="0"/>
              <a:t>Coffee</a:t>
            </a:r>
            <a:r>
              <a:rPr lang="es-ES_tradnl" dirty="0" smtClean="0"/>
              <a:t> break </a:t>
            </a:r>
            <a:endParaRPr lang="es-ES_tradnl" dirty="0"/>
          </a:p>
        </p:txBody>
      </p:sp>
      <p:pic>
        <p:nvPicPr>
          <p:cNvPr id="4" name="3 Marcador de contenido" descr="FB_20151011_00_54_18_Saved_Pictu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4389437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88640"/>
            <a:ext cx="8712968" cy="1143000"/>
          </a:xfrm>
        </p:spPr>
        <p:txBody>
          <a:bodyPr>
            <a:noAutofit/>
          </a:bodyPr>
          <a:lstStyle/>
          <a:p>
            <a:r>
              <a:rPr lang="es-ES_tradnl" sz="3600" dirty="0" smtClean="0"/>
              <a:t>   Enfermedad Inflamatoria Intestinal Crónica</a:t>
            </a:r>
            <a:endParaRPr lang="es-ES_tradnl" sz="3600" dirty="0"/>
          </a:p>
        </p:txBody>
      </p:sp>
      <p:pic>
        <p:nvPicPr>
          <p:cNvPr id="4" name="3 Marcador de contenido" descr="gatogafas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916832"/>
            <a:ext cx="4139952" cy="3089041"/>
          </a:xfrm>
        </p:spPr>
      </p:pic>
      <p:pic>
        <p:nvPicPr>
          <p:cNvPr id="1026" name="Picture 2" descr="C:\Documents and Settings\Administrador\Escritorio\medicina felina\Charla facu\2017\1 -inflamatory-bowel-disease2-300x1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538649"/>
            <a:ext cx="5004047" cy="3319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/>
          <a:lstStyle/>
          <a:p>
            <a:pPr algn="ctr"/>
            <a:r>
              <a:rPr lang="es-ES_tradnl" dirty="0" smtClean="0"/>
              <a:t>Realidad </a:t>
            </a:r>
            <a:endParaRPr lang="es-ES_tradnl" dirty="0"/>
          </a:p>
        </p:txBody>
      </p:sp>
      <p:pic>
        <p:nvPicPr>
          <p:cNvPr id="4" name="3 Marcador de contenido" descr="Imagen2 3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628800"/>
            <a:ext cx="5229200" cy="52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692696"/>
            <a:ext cx="8496944" cy="648072"/>
          </a:xfrm>
        </p:spPr>
        <p:txBody>
          <a:bodyPr>
            <a:normAutofit fontScale="90000"/>
          </a:bodyPr>
          <a:lstStyle/>
          <a:p>
            <a:r>
              <a:rPr lang="es-AR" sz="3600" dirty="0" smtClean="0"/>
              <a:t>Enfermedad Inflamatoria Intestinal Crónica (IBD) </a:t>
            </a:r>
            <a:endParaRPr lang="es-AR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28800"/>
            <a:ext cx="4258816" cy="4726125"/>
          </a:xfrm>
        </p:spPr>
        <p:txBody>
          <a:bodyPr/>
          <a:lstStyle/>
          <a:p>
            <a:r>
              <a:rPr lang="es-AR" dirty="0" smtClean="0"/>
              <a:t>Es un Síndrome</a:t>
            </a:r>
          </a:p>
          <a:p>
            <a:r>
              <a:rPr lang="es-AR" dirty="0" smtClean="0"/>
              <a:t>Engloba un grupo de trastornos gastrointestinales ocasionados por infiltraciones de células inflamatorias dentro de la mucosa digestiva ( I. delgado ), sin motivos aparentes.</a:t>
            </a:r>
          </a:p>
          <a:p>
            <a:endParaRPr lang="es-AR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28800"/>
            <a:ext cx="4495800" cy="4726125"/>
          </a:xfrm>
        </p:spPr>
        <p:txBody>
          <a:bodyPr/>
          <a:lstStyle/>
          <a:p>
            <a:r>
              <a:rPr lang="es-AR" dirty="0" smtClean="0"/>
              <a:t>40 </a:t>
            </a:r>
            <a:r>
              <a:rPr lang="es-AR" dirty="0"/>
              <a:t>% </a:t>
            </a:r>
            <a:r>
              <a:rPr lang="es-AR" dirty="0" smtClean="0"/>
              <a:t>vómitos        </a:t>
            </a:r>
            <a:endParaRPr lang="es-AR" dirty="0"/>
          </a:p>
          <a:p>
            <a:r>
              <a:rPr lang="es-AR" dirty="0" smtClean="0"/>
              <a:t>60% diarrea       </a:t>
            </a:r>
            <a:r>
              <a:rPr lang="es-AR" sz="2000" dirty="0" smtClean="0"/>
              <a:t>ambos raro !</a:t>
            </a:r>
          </a:p>
          <a:p>
            <a:endParaRPr lang="es-AR" dirty="0" smtClean="0"/>
          </a:p>
          <a:p>
            <a:r>
              <a:rPr lang="es-AR" dirty="0" smtClean="0"/>
              <a:t>Pérdida ponderal</a:t>
            </a:r>
          </a:p>
          <a:p>
            <a:r>
              <a:rPr lang="es-AR" dirty="0" smtClean="0"/>
              <a:t>Anorexia- Apetito conservado</a:t>
            </a:r>
          </a:p>
          <a:p>
            <a:r>
              <a:rPr lang="es-AR" dirty="0" smtClean="0"/>
              <a:t>5 meses – 20 años (8 años)</a:t>
            </a:r>
          </a:p>
          <a:p>
            <a:r>
              <a:rPr lang="es-AR" dirty="0" smtClean="0"/>
              <a:t>Machos = Hembras</a:t>
            </a:r>
          </a:p>
          <a:p>
            <a:endParaRPr lang="es-AR" dirty="0"/>
          </a:p>
          <a:p>
            <a:endParaRPr lang="es-AR" dirty="0"/>
          </a:p>
        </p:txBody>
      </p:sp>
      <p:sp>
        <p:nvSpPr>
          <p:cNvPr id="5" name="4 Cerrar llave"/>
          <p:cNvSpPr/>
          <p:nvPr/>
        </p:nvSpPr>
        <p:spPr>
          <a:xfrm>
            <a:off x="6876256" y="1772816"/>
            <a:ext cx="216024" cy="7200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119754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Definición; EII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Se refiere a la presencia de infiltrados inflamatorios en el intestino delgado, grueso o ambos de etiología desconocida. </a:t>
            </a:r>
          </a:p>
          <a:p>
            <a:r>
              <a:rPr lang="es-ES_tradnl" dirty="0" smtClean="0"/>
              <a:t>Término; se aplica a la EII idiopática. Excluyendo a la enteritis inflamatoria por sensibilidad alimentaria.</a:t>
            </a:r>
          </a:p>
          <a:p>
            <a:r>
              <a:rPr lang="es-ES_tradnl" dirty="0" smtClean="0"/>
              <a:t>Es solo una descripción de varias enfermedades.</a:t>
            </a:r>
          </a:p>
          <a:p>
            <a:r>
              <a:rPr lang="es-ES_tradnl" dirty="0" smtClean="0"/>
              <a:t>WSAVA desarrollaron Protocolos y Pautas para el Diagnóstico y  Clasificación.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Presentación Clínica ( síntomas ) 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 smtClean="0"/>
          </a:p>
          <a:p>
            <a:r>
              <a:rPr lang="es-ES_tradnl" dirty="0" smtClean="0"/>
              <a:t>Raza o Sexo:  sin predisposición.</a:t>
            </a:r>
          </a:p>
          <a:p>
            <a:r>
              <a:rPr lang="es-ES_tradnl" dirty="0" smtClean="0"/>
              <a:t>Edad:  6 meses -20 años ( x= 5-10 años ).</a:t>
            </a:r>
          </a:p>
          <a:p>
            <a:r>
              <a:rPr lang="es-ES_tradnl" dirty="0" smtClean="0"/>
              <a:t>Vómitos – diarrea o ambas.</a:t>
            </a:r>
          </a:p>
          <a:p>
            <a:r>
              <a:rPr lang="es-ES_tradnl" b="1" dirty="0" smtClean="0">
                <a:solidFill>
                  <a:srgbClr val="00B0F0"/>
                </a:solidFill>
              </a:rPr>
              <a:t>Pérdida de peso , sin vómitos ni diarrea</a:t>
            </a:r>
          </a:p>
          <a:p>
            <a:r>
              <a:rPr lang="es-ES_tradnl" dirty="0" smtClean="0"/>
              <a:t>Intestino engrosados a la palpación (Subjetivo)</a:t>
            </a:r>
          </a:p>
          <a:p>
            <a:r>
              <a:rPr lang="es-ES_tradnl" dirty="0" smtClean="0"/>
              <a:t>Grueso; molestia al defecar, moco y sangre.</a:t>
            </a:r>
          </a:p>
          <a:p>
            <a:r>
              <a:rPr lang="es-ES_tradnl" dirty="0" smtClean="0"/>
              <a:t> Pérdida de masa muscular ( score corporal )</a:t>
            </a:r>
          </a:p>
          <a:p>
            <a:endParaRPr lang="es-ES_tradnl" dirty="0" smtClean="0"/>
          </a:p>
          <a:p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Fisiopatología 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 smtClean="0"/>
          </a:p>
          <a:p>
            <a:r>
              <a:rPr lang="es-ES_tradnl" dirty="0" smtClean="0"/>
              <a:t>Enfermedad </a:t>
            </a:r>
            <a:r>
              <a:rPr lang="es-ES_tradnl" dirty="0" err="1" smtClean="0"/>
              <a:t>inmunomediada</a:t>
            </a:r>
            <a:r>
              <a:rPr lang="es-ES_tradnl" dirty="0" smtClean="0"/>
              <a:t>.</a:t>
            </a:r>
          </a:p>
          <a:p>
            <a:r>
              <a:rPr lang="es-ES_tradnl" dirty="0" smtClean="0"/>
              <a:t>Respuesta exagerada. ( IL 6 +IL 10 + IL 12p40 )</a:t>
            </a:r>
          </a:p>
          <a:p>
            <a:r>
              <a:rPr lang="es-ES_tradnl" dirty="0" smtClean="0"/>
              <a:t>Bacterias entéricas. (</a:t>
            </a:r>
            <a:r>
              <a:rPr lang="es-ES_tradnl" dirty="0" err="1" smtClean="0"/>
              <a:t>Clostridium</a:t>
            </a:r>
            <a:r>
              <a:rPr lang="es-ES_tradnl" dirty="0" smtClean="0"/>
              <a:t>, E. </a:t>
            </a:r>
            <a:r>
              <a:rPr lang="es-ES_tradnl" dirty="0" err="1" smtClean="0"/>
              <a:t>coli</a:t>
            </a:r>
            <a:r>
              <a:rPr lang="es-ES_tradnl" dirty="0" smtClean="0"/>
              <a:t>, </a:t>
            </a:r>
            <a:r>
              <a:rPr lang="es-ES_tradnl" dirty="0" err="1" smtClean="0"/>
              <a:t>Enterobacteriaceae</a:t>
            </a:r>
            <a:r>
              <a:rPr lang="es-ES_tradnl" dirty="0" smtClean="0"/>
              <a:t>) </a:t>
            </a:r>
          </a:p>
          <a:p>
            <a:r>
              <a:rPr lang="es-ES_tradnl" dirty="0" smtClean="0"/>
              <a:t>Dieta. ( antígenos de la dieta) </a:t>
            </a:r>
          </a:p>
          <a:p>
            <a:r>
              <a:rPr lang="es-ES_tradnl" dirty="0" smtClean="0"/>
              <a:t>Falla de </a:t>
            </a:r>
            <a:r>
              <a:rPr lang="es-ES_tradnl" dirty="0" err="1" smtClean="0"/>
              <a:t>inmunoregulación</a:t>
            </a:r>
            <a:r>
              <a:rPr lang="es-ES_tradnl" dirty="0" smtClean="0"/>
              <a:t> .</a:t>
            </a:r>
          </a:p>
          <a:p>
            <a:endParaRPr lang="es-ES_tradnl" dirty="0" smtClean="0"/>
          </a:p>
          <a:p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676456" cy="1287016"/>
          </a:xfrm>
        </p:spPr>
        <p:txBody>
          <a:bodyPr/>
          <a:lstStyle/>
          <a:p>
            <a:endParaRPr lang="es-ES_tradnl" dirty="0"/>
          </a:p>
        </p:txBody>
      </p:sp>
      <p:pic>
        <p:nvPicPr>
          <p:cNvPr id="4" name="3 Marcador de contenido" descr="sepulveda2_ch17_fig-17-3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1556792"/>
            <a:ext cx="9396536" cy="43424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es-ES_tradnl" dirty="0" smtClean="0"/>
              <a:t>Diagnóstico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72816"/>
            <a:ext cx="8363272" cy="4551784"/>
          </a:xfrm>
        </p:spPr>
        <p:txBody>
          <a:bodyPr>
            <a:normAutofit lnSpcReduction="10000"/>
          </a:bodyPr>
          <a:lstStyle/>
          <a:p>
            <a:endParaRPr lang="es-ES_tradnl" dirty="0" smtClean="0"/>
          </a:p>
          <a:p>
            <a:r>
              <a:rPr lang="es-ES_tradnl" dirty="0" smtClean="0"/>
              <a:t>Abordaje gato con Vómito, con Diarrea.</a:t>
            </a:r>
          </a:p>
          <a:p>
            <a:r>
              <a:rPr lang="es-ES_tradnl" dirty="0" smtClean="0"/>
              <a:t>Aumento sensible enzimas hepáticas.</a:t>
            </a:r>
          </a:p>
          <a:p>
            <a:r>
              <a:rPr lang="es-ES_tradnl" dirty="0" err="1" smtClean="0"/>
              <a:t>Azotemia</a:t>
            </a:r>
            <a:r>
              <a:rPr lang="es-ES_tradnl" dirty="0" smtClean="0"/>
              <a:t>.</a:t>
            </a:r>
          </a:p>
          <a:p>
            <a:r>
              <a:rPr lang="es-ES_tradnl" dirty="0" smtClean="0"/>
              <a:t>Hemoconcentración por la deshidratación</a:t>
            </a:r>
          </a:p>
          <a:p>
            <a:r>
              <a:rPr lang="es-ES_tradnl" dirty="0" err="1" smtClean="0"/>
              <a:t>Neutrofilia</a:t>
            </a:r>
            <a:r>
              <a:rPr lang="es-ES_tradnl" dirty="0" smtClean="0"/>
              <a:t>, </a:t>
            </a:r>
            <a:r>
              <a:rPr lang="es-ES_tradnl" dirty="0" err="1" smtClean="0"/>
              <a:t>monocitosis</a:t>
            </a:r>
            <a:r>
              <a:rPr lang="es-ES_tradnl" dirty="0" smtClean="0"/>
              <a:t>, </a:t>
            </a:r>
            <a:r>
              <a:rPr lang="es-ES_tradnl" dirty="0" err="1" smtClean="0"/>
              <a:t>hiperglobulinemia</a:t>
            </a:r>
            <a:r>
              <a:rPr lang="es-ES_tradnl" dirty="0" smtClean="0"/>
              <a:t> </a:t>
            </a:r>
          </a:p>
          <a:p>
            <a:r>
              <a:rPr lang="es-ES_tradnl" dirty="0" err="1" smtClean="0"/>
              <a:t>Hipocobalaninemia</a:t>
            </a:r>
            <a:r>
              <a:rPr lang="es-ES_tradnl" dirty="0" smtClean="0"/>
              <a:t> , inflamación I. </a:t>
            </a:r>
            <a:r>
              <a:rPr lang="es-ES_tradnl" dirty="0" err="1" smtClean="0"/>
              <a:t>ileal</a:t>
            </a:r>
            <a:r>
              <a:rPr lang="es-ES_tradnl" dirty="0" smtClean="0"/>
              <a:t>  </a:t>
            </a:r>
          </a:p>
          <a:p>
            <a:r>
              <a:rPr lang="es-ES_tradnl" dirty="0" smtClean="0"/>
              <a:t> Baja concentración de </a:t>
            </a:r>
            <a:r>
              <a:rPr lang="es-ES_tradnl" dirty="0" err="1" smtClean="0"/>
              <a:t>folato</a:t>
            </a:r>
            <a:r>
              <a:rPr lang="es-ES_tradnl" dirty="0" smtClean="0"/>
              <a:t> , inflamación I. delgado</a:t>
            </a:r>
          </a:p>
          <a:p>
            <a:r>
              <a:rPr lang="es-ES_tradnl" dirty="0" smtClean="0"/>
              <a:t>Ecografías, </a:t>
            </a:r>
            <a:r>
              <a:rPr lang="es-ES_tradnl" dirty="0" smtClean="0">
                <a:solidFill>
                  <a:srgbClr val="FF0000"/>
                </a:solidFill>
              </a:rPr>
              <a:t>sensible pero poca diferenciación </a:t>
            </a:r>
            <a:r>
              <a:rPr lang="es-ES_tradnl" dirty="0" smtClean="0"/>
              <a:t>de EII con linfoma de bajo grado.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Diagnóstico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Histopatología</a:t>
            </a:r>
          </a:p>
          <a:p>
            <a:pPr>
              <a:buNone/>
            </a:pPr>
            <a:r>
              <a:rPr lang="es-ES_tradnl" dirty="0" smtClean="0"/>
              <a:t> </a:t>
            </a:r>
          </a:p>
          <a:p>
            <a:r>
              <a:rPr lang="es-ES_tradnl" dirty="0" err="1" smtClean="0"/>
              <a:t>Wasava</a:t>
            </a:r>
            <a:r>
              <a:rPr lang="es-ES_tradnl" dirty="0" smtClean="0"/>
              <a:t>: 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 smtClean="0"/>
              <a:t>Clínicos , </a:t>
            </a:r>
            <a:r>
              <a:rPr lang="es-ES_tradnl" dirty="0" smtClean="0">
                <a:solidFill>
                  <a:srgbClr val="FF0000"/>
                </a:solidFill>
              </a:rPr>
              <a:t>vómitos  o diarrea , pérdida de peso mayor 3 semanas. </a:t>
            </a:r>
            <a:r>
              <a:rPr lang="es-ES_tradnl" dirty="0" smtClean="0"/>
              <a:t>Falla de respuesta a los </a:t>
            </a:r>
            <a:r>
              <a:rPr lang="es-ES_tradnl" dirty="0" err="1" smtClean="0"/>
              <a:t>atb</a:t>
            </a:r>
            <a:r>
              <a:rPr lang="es-ES_tradnl" dirty="0" smtClean="0"/>
              <a:t>, </a:t>
            </a:r>
            <a:r>
              <a:rPr lang="es-ES_tradnl" dirty="0" err="1" smtClean="0"/>
              <a:t>atp</a:t>
            </a:r>
            <a:r>
              <a:rPr lang="es-ES_tradnl" dirty="0" smtClean="0"/>
              <a:t> y cambio de dieta.</a:t>
            </a:r>
          </a:p>
          <a:p>
            <a:pPr>
              <a:buNone/>
            </a:pPr>
            <a:r>
              <a:rPr lang="es-ES_tradnl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2. </a:t>
            </a:r>
            <a:r>
              <a:rPr lang="es-ES_tradnl" dirty="0" smtClean="0"/>
              <a:t>Imágenes.  </a:t>
            </a:r>
          </a:p>
          <a:p>
            <a:pPr marL="514350" indent="-514350">
              <a:buNone/>
            </a:pPr>
            <a:r>
              <a:rPr lang="es-ES_tradnl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3. </a:t>
            </a:r>
            <a:r>
              <a:rPr lang="es-ES_tradnl" dirty="0" smtClean="0"/>
              <a:t>Histopatológicos. </a:t>
            </a:r>
          </a:p>
          <a:p>
            <a:pPr marL="514350" indent="-514350">
              <a:buNone/>
            </a:pPr>
            <a:r>
              <a:rPr lang="es-ES_tradnl" dirty="0" smtClean="0"/>
              <a:t>     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r>
              <a:rPr lang="es-ES_tradnl" sz="3600" dirty="0" smtClean="0"/>
              <a:t>Pigmentos biliares + ( </a:t>
            </a:r>
            <a:r>
              <a:rPr lang="es-ES_tradnl" sz="3600" dirty="0" err="1" smtClean="0"/>
              <a:t>Heller</a:t>
            </a:r>
            <a:r>
              <a:rPr lang="es-ES_tradnl" sz="3600" dirty="0" smtClean="0"/>
              <a:t> )</a:t>
            </a:r>
            <a:endParaRPr lang="es-ES_tradnl" sz="3600" dirty="0"/>
          </a:p>
        </p:txBody>
      </p:sp>
      <p:pic>
        <p:nvPicPr>
          <p:cNvPr id="5" name="4 Marcador de contenido" descr="WP_20150713_03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348880"/>
            <a:ext cx="4597768" cy="3312368"/>
          </a:xfrm>
        </p:spPr>
      </p:pic>
      <p:pic>
        <p:nvPicPr>
          <p:cNvPr id="6" name="5 Marcador de contenido" descr="IMG-20141104-0392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499992" y="2348880"/>
            <a:ext cx="4644008" cy="33605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39552" y="6453336"/>
            <a:ext cx="3956248" cy="45719"/>
          </a:xfrm>
        </p:spPr>
        <p:txBody>
          <a:bodyPr>
            <a:normAutofit fontScale="25000" lnSpcReduction="20000"/>
          </a:bodyPr>
          <a:lstStyle/>
          <a:p>
            <a:endParaRPr lang="es-AR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 flipV="1">
            <a:off x="4648200" y="6354924"/>
            <a:ext cx="3740224" cy="45719"/>
          </a:xfrm>
        </p:spPr>
        <p:txBody>
          <a:bodyPr>
            <a:normAutofit fontScale="25000" lnSpcReduction="20000"/>
          </a:bodyPr>
          <a:lstStyle/>
          <a:p>
            <a:r>
              <a:rPr lang="es-AR" dirty="0" smtClean="0"/>
              <a:t>Fas       &gt; 3-5 veces </a:t>
            </a:r>
          </a:p>
          <a:p>
            <a:endParaRPr lang="es-AR" dirty="0"/>
          </a:p>
          <a:p>
            <a:r>
              <a:rPr lang="es-AR" dirty="0" smtClean="0"/>
              <a:t>GGT</a:t>
            </a:r>
          </a:p>
          <a:p>
            <a:endParaRPr lang="es-AR" dirty="0"/>
          </a:p>
          <a:p>
            <a:r>
              <a:rPr lang="es-AR" dirty="0" smtClean="0"/>
              <a:t>GPT         Moderado</a:t>
            </a:r>
            <a:endParaRPr lang="es-AR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23548723"/>
              </p:ext>
            </p:extLst>
          </p:nvPr>
        </p:nvGraphicFramePr>
        <p:xfrm>
          <a:off x="1524000" y="1397000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89337438"/>
              </p:ext>
            </p:extLst>
          </p:nvPr>
        </p:nvGraphicFramePr>
        <p:xfrm>
          <a:off x="683568" y="404664"/>
          <a:ext cx="7776864" cy="6197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/>
                <a:gridCol w="3888432"/>
              </a:tblGrid>
              <a:tr h="849714">
                <a:tc>
                  <a:txBody>
                    <a:bodyPr/>
                    <a:lstStyle/>
                    <a:p>
                      <a:pPr algn="ctr"/>
                      <a:r>
                        <a:rPr lang="es-AR" sz="4000" dirty="0" smtClean="0"/>
                        <a:t>LH</a:t>
                      </a:r>
                      <a:endParaRPr lang="es-AR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4000" dirty="0" smtClean="0"/>
                        <a:t>CH</a:t>
                      </a:r>
                      <a:endParaRPr lang="es-AR" sz="4000" dirty="0"/>
                    </a:p>
                  </a:txBody>
                  <a:tcPr/>
                </a:tc>
              </a:tr>
              <a:tr h="733354"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733354">
                <a:tc>
                  <a:txBody>
                    <a:bodyPr/>
                    <a:lstStyle/>
                    <a:p>
                      <a:r>
                        <a:rPr lang="es-AR" sz="2800" dirty="0" smtClean="0"/>
                        <a:t>FAS       </a:t>
                      </a:r>
                      <a:r>
                        <a:rPr lang="es-AR" sz="2000" dirty="0" smtClean="0"/>
                        <a:t>&gt; 10 VECES</a:t>
                      </a:r>
                      <a:endParaRPr lang="es-A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2800" dirty="0" smtClean="0"/>
                        <a:t>FAS      </a:t>
                      </a:r>
                      <a:r>
                        <a:rPr lang="es-AR" sz="2000" dirty="0" smtClean="0"/>
                        <a:t>&gt; 3-5 VECES</a:t>
                      </a:r>
                      <a:endParaRPr lang="es-AR" sz="2000" dirty="0"/>
                    </a:p>
                  </a:txBody>
                  <a:tcPr/>
                </a:tc>
              </a:tr>
              <a:tr h="733354">
                <a:tc>
                  <a:txBody>
                    <a:bodyPr/>
                    <a:lstStyle/>
                    <a:p>
                      <a:r>
                        <a:rPr lang="es-AR" dirty="0" smtClean="0"/>
                        <a:t> 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</a:tr>
              <a:tr h="733354">
                <a:tc>
                  <a:txBody>
                    <a:bodyPr/>
                    <a:lstStyle/>
                    <a:p>
                      <a:r>
                        <a:rPr lang="es-AR" sz="2800" dirty="0" smtClean="0"/>
                        <a:t>GGT     </a:t>
                      </a:r>
                      <a:r>
                        <a:rPr lang="es-AR" sz="2000" dirty="0" smtClean="0"/>
                        <a:t>NORMAL</a:t>
                      </a:r>
                      <a:r>
                        <a:rPr lang="es-AR" sz="2000" baseline="0" dirty="0" smtClean="0"/>
                        <a:t> O LEVE</a:t>
                      </a:r>
                      <a:endParaRPr lang="es-A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2800" dirty="0" smtClean="0"/>
                        <a:t>GGT    </a:t>
                      </a:r>
                      <a:r>
                        <a:rPr lang="es-AR" sz="2000" dirty="0" smtClean="0"/>
                        <a:t>AUMENTO // A FAS</a:t>
                      </a:r>
                      <a:endParaRPr lang="es-AR" sz="2000" dirty="0"/>
                    </a:p>
                  </a:txBody>
                  <a:tcPr/>
                </a:tc>
              </a:tr>
              <a:tr h="733354"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</a:tr>
              <a:tr h="895814">
                <a:tc>
                  <a:txBody>
                    <a:bodyPr/>
                    <a:lstStyle/>
                    <a:p>
                      <a:r>
                        <a:rPr lang="es-AR" sz="2800" dirty="0" smtClean="0"/>
                        <a:t>GPT      </a:t>
                      </a:r>
                      <a:r>
                        <a:rPr lang="es-AR" sz="2000" dirty="0" smtClean="0"/>
                        <a:t>FUERTE AUMENTO</a:t>
                      </a:r>
                      <a:endParaRPr lang="es-A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2800" dirty="0" smtClean="0"/>
                        <a:t>GPT      </a:t>
                      </a:r>
                      <a:r>
                        <a:rPr lang="es-AR" sz="2000" dirty="0" smtClean="0"/>
                        <a:t>MODERADO </a:t>
                      </a:r>
                    </a:p>
                    <a:p>
                      <a:r>
                        <a:rPr lang="es-AR" sz="2000" dirty="0" smtClean="0"/>
                        <a:t>                    (3-5 VECES)</a:t>
                      </a:r>
                      <a:endParaRPr lang="es-AR" sz="2000" dirty="0"/>
                    </a:p>
                  </a:txBody>
                  <a:tcPr/>
                </a:tc>
              </a:tr>
              <a:tr h="785620"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62189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Afecciones Concurrentes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 smtClean="0"/>
          </a:p>
          <a:p>
            <a:r>
              <a:rPr lang="es-ES_tradnl" dirty="0" smtClean="0"/>
              <a:t>Inflamación Páncreas e Hígado</a:t>
            </a:r>
          </a:p>
          <a:p>
            <a:r>
              <a:rPr lang="es-ES_tradnl" dirty="0" smtClean="0"/>
              <a:t>El 70 % EII presentan inflamación hepática </a:t>
            </a:r>
          </a:p>
          <a:p>
            <a:r>
              <a:rPr lang="es-ES_tradnl" dirty="0" smtClean="0"/>
              <a:t>El 30 % EII presentan inflamación Pancreática.</a:t>
            </a:r>
          </a:p>
          <a:p>
            <a:r>
              <a:rPr lang="es-ES_tradnl" dirty="0" err="1" smtClean="0"/>
              <a:t>Triaditis</a:t>
            </a:r>
            <a:r>
              <a:rPr lang="es-ES_tradnl" dirty="0" smtClean="0"/>
              <a:t> ( triada portal hepática ) ,mejor  </a:t>
            </a:r>
            <a:r>
              <a:rPr lang="es-ES_tradnl" dirty="0" err="1" smtClean="0"/>
              <a:t>Tri-iditis</a:t>
            </a:r>
            <a:r>
              <a:rPr lang="es-ES_tradnl" dirty="0" smtClean="0"/>
              <a:t> !! </a:t>
            </a:r>
          </a:p>
          <a:p>
            <a:r>
              <a:rPr lang="es-ES_tradnl" dirty="0" err="1" smtClean="0"/>
              <a:t>Tretraditis</a:t>
            </a:r>
            <a:r>
              <a:rPr lang="es-ES_tradnl" dirty="0" smtClean="0"/>
              <a:t> ( Estomago + Duodeno + Hígado + Páncreas)</a:t>
            </a:r>
          </a:p>
          <a:p>
            <a:pPr>
              <a:buNone/>
            </a:pPr>
            <a:endParaRPr lang="es-ES_tradn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El Paciente Felino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Prácticas amigables con los Gatos</a:t>
            </a:r>
          </a:p>
          <a:p>
            <a:pPr>
              <a:buNone/>
            </a:pPr>
            <a:r>
              <a:rPr lang="es-ES_tradnl" dirty="0" smtClean="0"/>
              <a:t> </a:t>
            </a:r>
          </a:p>
          <a:p>
            <a:r>
              <a:rPr lang="es-ES_tradnl" dirty="0" smtClean="0"/>
              <a:t>Enfermedad inflamatoria intestinal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pPr algn="ctr"/>
            <a:r>
              <a:rPr lang="es-AR" sz="3600" dirty="0" smtClean="0"/>
              <a:t>El 80% de los Felinos</a:t>
            </a:r>
            <a:endParaRPr lang="es-AR" sz="3600" dirty="0"/>
          </a:p>
        </p:txBody>
      </p:sp>
      <p:pic>
        <p:nvPicPr>
          <p:cNvPr id="2050" name="Picture 2" descr="F:\PDF facultad\esfinter-oddi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01346"/>
            <a:ext cx="6120680" cy="510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51520" y="4293096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rgbClr val="002060"/>
                </a:solidFill>
              </a:rPr>
              <a:t>Presentan el doble de Bacterias que los Caninos.</a:t>
            </a:r>
            <a:endParaRPr lang="es-AR" b="1" dirty="0">
              <a:solidFill>
                <a:srgbClr val="002060"/>
              </a:solidFill>
            </a:endParaRPr>
          </a:p>
        </p:txBody>
      </p:sp>
      <p:cxnSp>
        <p:nvCxnSpPr>
          <p:cNvPr id="5" name="4 Conector recto de flecha"/>
          <p:cNvCxnSpPr/>
          <p:nvPr/>
        </p:nvCxnSpPr>
        <p:spPr>
          <a:xfrm>
            <a:off x="2339752" y="4911551"/>
            <a:ext cx="1872208" cy="3048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Elipse"/>
          <p:cNvSpPr/>
          <p:nvPr/>
        </p:nvSpPr>
        <p:spPr>
          <a:xfrm>
            <a:off x="0" y="4005064"/>
            <a:ext cx="2843808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123977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DSC029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7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DSC029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892480" cy="66693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Imagen2 2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72616" y="233264"/>
            <a:ext cx="11375055" cy="66247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WP_20160711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76672"/>
            <a:ext cx="9144000" cy="6086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colangitis-3-7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36046" cy="66693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es-ES_tradnl" dirty="0" smtClean="0"/>
              <a:t>Tratamientos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772816"/>
            <a:ext cx="8568952" cy="4608512"/>
          </a:xfrm>
        </p:spPr>
        <p:txBody>
          <a:bodyPr>
            <a:normAutofit/>
          </a:bodyPr>
          <a:lstStyle/>
          <a:p>
            <a:r>
              <a:rPr lang="es-ES_tradnl" dirty="0" smtClean="0"/>
              <a:t>Dieta </a:t>
            </a:r>
            <a:r>
              <a:rPr lang="es-ES_tradnl" dirty="0" err="1" smtClean="0"/>
              <a:t>Hipoalergénica</a:t>
            </a:r>
            <a:r>
              <a:rPr lang="es-ES_tradnl" dirty="0" smtClean="0"/>
              <a:t>; 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 smtClean="0"/>
              <a:t>29% mejoró con dieta de eliminación ( en 4 días )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 smtClean="0"/>
              <a:t> La sensibilidad alimentaria mejora con dietas ricas en fibras. 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 smtClean="0"/>
              <a:t>Dieta de proteína nueva ( si </a:t>
            </a:r>
            <a:r>
              <a:rPr lang="es-ES_tradnl" dirty="0" err="1" smtClean="0"/>
              <a:t>fracaza</a:t>
            </a:r>
            <a:r>
              <a:rPr lang="es-ES_tradnl" dirty="0" smtClean="0"/>
              <a:t> seguir intentando)</a:t>
            </a:r>
          </a:p>
          <a:p>
            <a:pPr marL="514350" indent="-514350"/>
            <a:r>
              <a:rPr lang="es-ES_tradnl" smtClean="0"/>
              <a:t>Fármacos;</a:t>
            </a:r>
            <a:endParaRPr lang="es-ES_tradnl" dirty="0" smtClean="0"/>
          </a:p>
          <a:p>
            <a:pPr marL="514350" indent="-514350">
              <a:buFont typeface="+mj-lt"/>
              <a:buAutoNum type="arabicPeriod"/>
            </a:pPr>
            <a:r>
              <a:rPr lang="es-ES_tradnl" dirty="0" smtClean="0"/>
              <a:t>Glucocorticoides, </a:t>
            </a:r>
            <a:r>
              <a:rPr lang="es-ES_tradnl" dirty="0" err="1" smtClean="0"/>
              <a:t>Prednisolona</a:t>
            </a:r>
            <a:r>
              <a:rPr lang="es-ES_tradnl" dirty="0" smtClean="0"/>
              <a:t> 2 mg/kg/día, por 15-30 días,  bajar  1mg/kg/ día por 60-90 días. Bajar hasta encontrar dosis mantenimiento</a:t>
            </a:r>
          </a:p>
          <a:p>
            <a:pPr marL="514350" indent="-514350">
              <a:buFont typeface="+mj-lt"/>
              <a:buAutoNum type="arabicPeriod"/>
            </a:pP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_tradnl" dirty="0" err="1" smtClean="0"/>
              <a:t>Hipocobalinemia</a:t>
            </a:r>
            <a:r>
              <a:rPr lang="es-ES_tradnl" dirty="0" smtClean="0"/>
              <a:t>, suplementar 250mcg/ gato semanal SC por 6 semanas, luego 15 días 6 semanas, mensual.</a:t>
            </a:r>
          </a:p>
          <a:p>
            <a:r>
              <a:rPr lang="es-ES_tradnl" dirty="0" smtClean="0"/>
              <a:t>Inmunosupresoras ;</a:t>
            </a:r>
          </a:p>
          <a:p>
            <a:pPr>
              <a:buNone/>
            </a:pPr>
            <a:r>
              <a:rPr lang="es-ES_tradnl" dirty="0" smtClean="0"/>
              <a:t>  1) </a:t>
            </a:r>
            <a:r>
              <a:rPr lang="es-ES_tradnl" dirty="0" err="1" smtClean="0"/>
              <a:t>Clorambucilo</a:t>
            </a:r>
            <a:r>
              <a:rPr lang="es-ES_tradnl" dirty="0" smtClean="0"/>
              <a:t>  2 mg/gato cada 48 hs. ( +4kg), menores de 4 kg 2 mg/gato cada 72 hs.</a:t>
            </a:r>
          </a:p>
          <a:p>
            <a:pPr marL="514350" indent="-514350">
              <a:buNone/>
            </a:pPr>
            <a:r>
              <a:rPr lang="es-ES_tradnl" dirty="0" smtClean="0"/>
              <a:t>  2)</a:t>
            </a:r>
            <a:r>
              <a:rPr lang="es-ES_tradnl" dirty="0" err="1" smtClean="0"/>
              <a:t>Ciclosporina</a:t>
            </a:r>
            <a:r>
              <a:rPr lang="es-ES_tradnl" dirty="0" smtClean="0"/>
              <a:t> 4 mg/ kg cada 12-24 hs . </a:t>
            </a:r>
            <a:r>
              <a:rPr lang="es-ES_tradnl" dirty="0" smtClean="0">
                <a:solidFill>
                  <a:srgbClr val="FF0000"/>
                </a:solidFill>
              </a:rPr>
              <a:t>( inapetencia- vómitos ) </a:t>
            </a:r>
          </a:p>
          <a:p>
            <a:pPr>
              <a:buNone/>
            </a:pPr>
            <a:r>
              <a:rPr lang="es-ES_tradnl" dirty="0" smtClean="0"/>
              <a:t>  3) </a:t>
            </a:r>
            <a:r>
              <a:rPr lang="es-ES_tradnl" dirty="0" err="1" smtClean="0"/>
              <a:t>Sulfasalacina</a:t>
            </a:r>
            <a:r>
              <a:rPr lang="es-ES_tradnl" dirty="0" smtClean="0"/>
              <a:t>  10-20 </a:t>
            </a:r>
            <a:r>
              <a:rPr lang="es-ES_tradnl" dirty="0" err="1" smtClean="0"/>
              <a:t>gm</a:t>
            </a:r>
            <a:r>
              <a:rPr lang="es-ES_tradnl" dirty="0" smtClean="0"/>
              <a:t>/kg /oral/día 7- 10 días. EII       grueso.  </a:t>
            </a:r>
            <a:r>
              <a:rPr lang="es-ES_tradnl" dirty="0" smtClean="0">
                <a:solidFill>
                  <a:srgbClr val="FF0000"/>
                </a:solidFill>
              </a:rPr>
              <a:t>OJO !! VOMITOS Y DIARRE O ANEMIA</a:t>
            </a:r>
          </a:p>
          <a:p>
            <a:pPr>
              <a:buNone/>
            </a:pPr>
            <a:endParaRPr lang="es-ES_tradnl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s-ES_tradnl" dirty="0" smtClean="0"/>
              <a:t>	</a:t>
            </a:r>
          </a:p>
          <a:p>
            <a:pPr>
              <a:buNone/>
            </a:pPr>
            <a:r>
              <a:rPr lang="es-ES_tradnl" dirty="0" smtClean="0"/>
              <a:t>    </a:t>
            </a:r>
          </a:p>
          <a:p>
            <a:endParaRPr lang="es-ES_tradnl" dirty="0" smtClean="0"/>
          </a:p>
          <a:p>
            <a:pPr>
              <a:buNone/>
            </a:pP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/>
          <a:lstStyle/>
          <a:p>
            <a:r>
              <a:rPr lang="es-ES_tradnl" dirty="0" smtClean="0"/>
              <a:t>Rocco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28800"/>
            <a:ext cx="8291264" cy="4695800"/>
          </a:xfrm>
        </p:spPr>
        <p:txBody>
          <a:bodyPr/>
          <a:lstStyle/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Macho  Castrado 10 años</a:t>
            </a:r>
          </a:p>
          <a:p>
            <a:r>
              <a:rPr lang="es-ES_tradnl" dirty="0" err="1" smtClean="0"/>
              <a:t>Indoor</a:t>
            </a:r>
            <a:r>
              <a:rPr lang="es-ES_tradnl" dirty="0" smtClean="0"/>
              <a:t> , convive con otro Gato y Perro</a:t>
            </a:r>
          </a:p>
          <a:p>
            <a:r>
              <a:rPr lang="es-ES_tradnl" dirty="0" smtClean="0"/>
              <a:t>16/05/16. Primer consulta por </a:t>
            </a:r>
            <a:r>
              <a:rPr lang="es-ES_tradnl" dirty="0" err="1" smtClean="0"/>
              <a:t>Vomitos</a:t>
            </a:r>
            <a:r>
              <a:rPr lang="es-ES_tradnl" dirty="0" smtClean="0"/>
              <a:t> y Diarrea explosiva. 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flipV="1">
            <a:off x="467544" y="0"/>
            <a:ext cx="7931224" cy="227416"/>
          </a:xfrm>
        </p:spPr>
        <p:txBody>
          <a:bodyPr>
            <a:normAutofit fontScale="90000"/>
          </a:bodyPr>
          <a:lstStyle/>
          <a:p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692696"/>
            <a:ext cx="8784976" cy="5976664"/>
          </a:xfrm>
        </p:spPr>
        <p:txBody>
          <a:bodyPr>
            <a:normAutofit fontScale="47500" lnSpcReduction="20000"/>
          </a:bodyPr>
          <a:lstStyle/>
          <a:p>
            <a:r>
              <a:rPr lang="es-ES_tradnl" sz="4200" dirty="0" smtClean="0"/>
              <a:t>Motivo de </a:t>
            </a:r>
            <a:r>
              <a:rPr lang="es-ES_tradnl" sz="4200" dirty="0" err="1" smtClean="0"/>
              <a:t>consulta:diarreas</a:t>
            </a:r>
            <a:r>
              <a:rPr lang="es-ES_tradnl" sz="4200" dirty="0" smtClean="0"/>
              <a:t> y </a:t>
            </a:r>
            <a:r>
              <a:rPr lang="es-ES_tradnl" sz="4200" dirty="0" err="1" smtClean="0"/>
              <a:t>vomitos</a:t>
            </a:r>
            <a:endParaRPr lang="es-ES_tradnl" sz="4200" dirty="0" smtClean="0"/>
          </a:p>
          <a:p>
            <a:r>
              <a:rPr lang="es-ES_tradnl" sz="4200" dirty="0" smtClean="0"/>
              <a:t>Anamnesis: no tiene plan </a:t>
            </a:r>
            <a:r>
              <a:rPr lang="es-ES_tradnl" sz="4200" dirty="0" err="1" smtClean="0"/>
              <a:t>vacunal</a:t>
            </a:r>
            <a:r>
              <a:rPr lang="es-ES_tradnl" sz="4200" dirty="0" smtClean="0"/>
              <a:t> ni </a:t>
            </a:r>
            <a:r>
              <a:rPr lang="es-ES_tradnl" sz="4200" dirty="0" err="1" smtClean="0"/>
              <a:t>atp.esta</a:t>
            </a:r>
            <a:r>
              <a:rPr lang="es-ES_tradnl" sz="4200" dirty="0" smtClean="0"/>
              <a:t> </a:t>
            </a:r>
            <a:r>
              <a:rPr lang="es-ES_tradnl" sz="4200" dirty="0" err="1" smtClean="0"/>
              <a:t>esterilizado.no</a:t>
            </a:r>
            <a:r>
              <a:rPr lang="es-ES_tradnl" sz="4200" dirty="0" smtClean="0"/>
              <a:t> es de </a:t>
            </a:r>
            <a:r>
              <a:rPr lang="es-ES_tradnl" sz="4200" dirty="0" err="1" smtClean="0"/>
              <a:t>salir.convive</a:t>
            </a:r>
            <a:r>
              <a:rPr lang="es-ES_tradnl" sz="4200" dirty="0" smtClean="0"/>
              <a:t> con una perra y otro gato.es un gato de </a:t>
            </a:r>
            <a:r>
              <a:rPr lang="es-ES_tradnl" sz="4200" dirty="0" err="1" smtClean="0"/>
              <a:t>adentro.del</a:t>
            </a:r>
            <a:r>
              <a:rPr lang="es-ES_tradnl" sz="4200" dirty="0" smtClean="0"/>
              <a:t> viernes </a:t>
            </a:r>
            <a:r>
              <a:rPr lang="es-ES_tradnl" sz="4200" dirty="0" err="1" smtClean="0"/>
              <a:t>empezo</a:t>
            </a:r>
            <a:r>
              <a:rPr lang="es-ES_tradnl" sz="4200" dirty="0" smtClean="0"/>
              <a:t> con materia fecal blanda, ahora </a:t>
            </a:r>
            <a:r>
              <a:rPr lang="es-ES_tradnl" sz="4200" dirty="0" err="1" smtClean="0"/>
              <a:t>liquida,ayer</a:t>
            </a:r>
            <a:r>
              <a:rPr lang="es-ES_tradnl" sz="4200" dirty="0" smtClean="0"/>
              <a:t> hizo explosivo la materia </a:t>
            </a:r>
            <a:r>
              <a:rPr lang="es-ES_tradnl" sz="4200" dirty="0" err="1" smtClean="0"/>
              <a:t>fecal,clarita</a:t>
            </a:r>
            <a:r>
              <a:rPr lang="es-ES_tradnl" sz="4200" dirty="0" smtClean="0"/>
              <a:t> sin </a:t>
            </a:r>
            <a:r>
              <a:rPr lang="es-ES_tradnl" sz="4200" dirty="0" err="1" smtClean="0"/>
              <a:t>sangre.le</a:t>
            </a:r>
            <a:r>
              <a:rPr lang="es-ES_tradnl" sz="4200" dirty="0" smtClean="0"/>
              <a:t> cambio del jueves al viernes de </a:t>
            </a:r>
            <a:r>
              <a:rPr lang="es-ES_tradnl" sz="4200" dirty="0" err="1" smtClean="0"/>
              <a:t>urinary</a:t>
            </a:r>
            <a:r>
              <a:rPr lang="es-ES_tradnl" sz="4200" dirty="0" smtClean="0"/>
              <a:t> a </a:t>
            </a:r>
            <a:r>
              <a:rPr lang="es-ES_tradnl" sz="4200" dirty="0" err="1" smtClean="0"/>
              <a:t>pron</a:t>
            </a:r>
            <a:r>
              <a:rPr lang="es-ES_tradnl" sz="4200" dirty="0" smtClean="0"/>
              <a:t> plan de </a:t>
            </a:r>
            <a:r>
              <a:rPr lang="es-ES_tradnl" sz="4200" dirty="0" err="1" smtClean="0"/>
              <a:t>pollo.come</a:t>
            </a:r>
            <a:r>
              <a:rPr lang="es-ES_tradnl" sz="4200" dirty="0" smtClean="0"/>
              <a:t> con </a:t>
            </a:r>
            <a:r>
              <a:rPr lang="es-ES_tradnl" sz="4200" dirty="0" err="1" smtClean="0"/>
              <a:t>ganas.hoy</a:t>
            </a:r>
            <a:r>
              <a:rPr lang="es-ES_tradnl" sz="4200" dirty="0" smtClean="0"/>
              <a:t> </a:t>
            </a:r>
            <a:r>
              <a:rPr lang="es-ES_tradnl" sz="4200" dirty="0" err="1" smtClean="0"/>
              <a:t>comio</a:t>
            </a:r>
            <a:r>
              <a:rPr lang="es-ES_tradnl" sz="4200" dirty="0" smtClean="0"/>
              <a:t> su comida y vomito su comida y tomo agua y vomito el </a:t>
            </a:r>
            <a:r>
              <a:rPr lang="es-ES_tradnl" sz="4200" dirty="0" err="1" smtClean="0"/>
              <a:t>agua.animo</a:t>
            </a:r>
            <a:r>
              <a:rPr lang="es-ES_tradnl" sz="4200" dirty="0" smtClean="0"/>
              <a:t> </a:t>
            </a:r>
            <a:r>
              <a:rPr lang="es-ES_tradnl" sz="4200" dirty="0" err="1" smtClean="0"/>
              <a:t>igual.no</a:t>
            </a:r>
            <a:r>
              <a:rPr lang="es-ES_tradnl" sz="4200" dirty="0" smtClean="0"/>
              <a:t> se llevan bien los </a:t>
            </a:r>
            <a:r>
              <a:rPr lang="es-ES_tradnl" sz="4200" dirty="0" err="1" smtClean="0"/>
              <a:t>gatos,pero</a:t>
            </a:r>
            <a:r>
              <a:rPr lang="es-ES_tradnl" sz="4200" dirty="0" smtClean="0"/>
              <a:t> hace 1 año y medio que </a:t>
            </a:r>
            <a:r>
              <a:rPr lang="es-ES_tradnl" sz="4200" dirty="0" err="1" smtClean="0"/>
              <a:t>conviven.segun</a:t>
            </a:r>
            <a:r>
              <a:rPr lang="es-ES_tradnl" sz="4200" dirty="0" smtClean="0"/>
              <a:t> la dueña tienen establecido sus espacios</a:t>
            </a:r>
          </a:p>
          <a:p>
            <a:r>
              <a:rPr lang="es-ES_tradnl" sz="4200" dirty="0" smtClean="0"/>
              <a:t>EOG: </a:t>
            </a:r>
            <a:r>
              <a:rPr lang="es-ES_tradnl" sz="4200" dirty="0" err="1" smtClean="0"/>
              <a:t>decaido</a:t>
            </a:r>
            <a:r>
              <a:rPr lang="es-ES_tradnl" sz="4200" dirty="0" smtClean="0"/>
              <a:t> .ganglios </a:t>
            </a:r>
            <a:r>
              <a:rPr lang="es-ES_tradnl" sz="4200" dirty="0" err="1" smtClean="0"/>
              <a:t>popliteos</a:t>
            </a:r>
            <a:r>
              <a:rPr lang="es-ES_tradnl" sz="4200" dirty="0" smtClean="0"/>
              <a:t> aumentados de tamaño.t:38.normohidratado.mucosas ok.</a:t>
            </a:r>
          </a:p>
          <a:p>
            <a:r>
              <a:rPr lang="es-ES_tradnl" sz="4200" dirty="0" err="1" smtClean="0"/>
              <a:t>EOP:intestinos</a:t>
            </a:r>
            <a:r>
              <a:rPr lang="es-ES_tradnl" sz="4200" dirty="0" smtClean="0"/>
              <a:t> </a:t>
            </a:r>
            <a:r>
              <a:rPr lang="es-ES_tradnl" sz="4200" dirty="0" err="1" smtClean="0"/>
              <a:t>inflamados.vej.defeco</a:t>
            </a:r>
            <a:r>
              <a:rPr lang="es-ES_tradnl" sz="4200" dirty="0" smtClean="0"/>
              <a:t> en consultorio </a:t>
            </a:r>
            <a:r>
              <a:rPr lang="es-ES_tradnl" sz="4200" dirty="0" err="1" smtClean="0"/>
              <a:t>verdoso,pastoso.no</a:t>
            </a:r>
            <a:r>
              <a:rPr lang="es-ES_tradnl" sz="4200" dirty="0" smtClean="0"/>
              <a:t> hay dolor a la </a:t>
            </a:r>
            <a:r>
              <a:rPr lang="es-ES_tradnl" sz="4200" dirty="0" err="1" smtClean="0"/>
              <a:t>palpacion</a:t>
            </a:r>
            <a:r>
              <a:rPr lang="es-ES_tradnl" sz="4200" dirty="0" smtClean="0"/>
              <a:t> abdominal. Bajo de peso</a:t>
            </a:r>
          </a:p>
          <a:p>
            <a:r>
              <a:rPr lang="es-ES_tradnl" sz="4200" dirty="0" smtClean="0"/>
              <a:t>Estudios complementarios: sugiero </a:t>
            </a:r>
            <a:r>
              <a:rPr lang="es-ES_tradnl" sz="4200" dirty="0" err="1" smtClean="0"/>
              <a:t>analisis</a:t>
            </a:r>
            <a:r>
              <a:rPr lang="es-ES_tradnl" sz="4200" dirty="0" smtClean="0"/>
              <a:t> de sangre</a:t>
            </a:r>
          </a:p>
          <a:p>
            <a:r>
              <a:rPr lang="es-ES_tradnl" sz="4200" dirty="0" err="1" smtClean="0"/>
              <a:t>Diag</a:t>
            </a:r>
            <a:r>
              <a:rPr lang="es-ES_tradnl" sz="4200" dirty="0" smtClean="0"/>
              <a:t> </a:t>
            </a:r>
            <a:r>
              <a:rPr lang="es-ES_tradnl" sz="4200" dirty="0" err="1" smtClean="0"/>
              <a:t>presuntivos:gastroenteritis</a:t>
            </a:r>
            <a:r>
              <a:rPr lang="es-ES_tradnl" sz="4200" dirty="0" smtClean="0"/>
              <a:t> ..por cambio de alimento? parasitaria? ambas?</a:t>
            </a:r>
          </a:p>
          <a:p>
            <a:r>
              <a:rPr lang="es-ES_tradnl" sz="4200" dirty="0" err="1" smtClean="0"/>
              <a:t>Diag</a:t>
            </a:r>
            <a:r>
              <a:rPr lang="es-ES_tradnl" sz="4200" dirty="0" smtClean="0"/>
              <a:t> Definitivo:</a:t>
            </a:r>
          </a:p>
          <a:p>
            <a:r>
              <a:rPr lang="es-ES_tradnl" sz="4200" dirty="0" err="1" smtClean="0"/>
              <a:t>Tratamiento:ayuno</a:t>
            </a:r>
            <a:r>
              <a:rPr lang="es-ES_tradnl" sz="4200" dirty="0" smtClean="0"/>
              <a:t> hasta </a:t>
            </a:r>
            <a:r>
              <a:rPr lang="es-ES_tradnl" sz="4200" dirty="0" err="1" smtClean="0"/>
              <a:t>mañana,luego</a:t>
            </a:r>
            <a:r>
              <a:rPr lang="es-ES_tradnl" sz="4200" dirty="0" smtClean="0"/>
              <a:t> comenzar de a poco </a:t>
            </a:r>
            <a:r>
              <a:rPr lang="es-ES_tradnl" sz="4200" dirty="0" err="1" smtClean="0"/>
              <a:t>dandole</a:t>
            </a:r>
            <a:r>
              <a:rPr lang="es-ES_tradnl" sz="4200" dirty="0" smtClean="0"/>
              <a:t> agua c/2-3hrs si tolera al </a:t>
            </a:r>
            <a:r>
              <a:rPr lang="es-ES_tradnl" sz="4200" dirty="0" err="1" smtClean="0"/>
              <a:t>mediodia</a:t>
            </a:r>
            <a:r>
              <a:rPr lang="es-ES_tradnl" sz="4200" dirty="0" smtClean="0"/>
              <a:t> ofrecer </a:t>
            </a:r>
            <a:r>
              <a:rPr lang="es-ES_tradnl" sz="4200" dirty="0" err="1" smtClean="0"/>
              <a:t>comida,pollo</a:t>
            </a:r>
            <a:r>
              <a:rPr lang="es-ES_tradnl" sz="4200" dirty="0" smtClean="0"/>
              <a:t> a la plancha ,arroz </a:t>
            </a:r>
            <a:r>
              <a:rPr lang="es-ES_tradnl" sz="4200" dirty="0" err="1" smtClean="0"/>
              <a:t>pasado,dipenisol+ranitidina+cerenia+un</a:t>
            </a:r>
            <a:r>
              <a:rPr lang="es-ES_tradnl" sz="4200" dirty="0" smtClean="0"/>
              <a:t> toque de </a:t>
            </a:r>
            <a:r>
              <a:rPr lang="es-ES_tradnl" sz="4200" dirty="0" err="1" smtClean="0"/>
              <a:t>dexa+complejo</a:t>
            </a:r>
            <a:r>
              <a:rPr lang="es-ES_tradnl" sz="4200" dirty="0" smtClean="0"/>
              <a:t> </a:t>
            </a:r>
            <a:r>
              <a:rPr lang="es-ES_tradnl" sz="4200" dirty="0" err="1" smtClean="0"/>
              <a:t>b.evaluar</a:t>
            </a:r>
            <a:r>
              <a:rPr lang="es-ES_tradnl" sz="4200" dirty="0" smtClean="0"/>
              <a:t> comenzar mañana con </a:t>
            </a:r>
            <a:r>
              <a:rPr lang="es-ES_tradnl" sz="4200" dirty="0" err="1" smtClean="0"/>
              <a:t>metronidazol</a:t>
            </a:r>
            <a:r>
              <a:rPr lang="es-ES_tradnl" sz="4200" dirty="0" smtClean="0"/>
              <a:t> , un protector </a:t>
            </a:r>
            <a:r>
              <a:rPr lang="es-ES_tradnl" sz="4200" dirty="0" err="1" smtClean="0"/>
              <a:t>gastrico</a:t>
            </a:r>
            <a:r>
              <a:rPr lang="es-ES_tradnl" sz="4200" dirty="0" smtClean="0"/>
              <a:t> e </a:t>
            </a:r>
            <a:r>
              <a:rPr lang="es-ES_tradnl" sz="4200" dirty="0" err="1" smtClean="0"/>
              <a:t>inmunoral</a:t>
            </a:r>
            <a:r>
              <a:rPr lang="es-ES_tradnl" sz="4200" dirty="0" smtClean="0"/>
              <a:t>.</a:t>
            </a:r>
          </a:p>
          <a:p>
            <a:r>
              <a:rPr lang="es-ES_tradnl" sz="4200" dirty="0" smtClean="0"/>
              <a:t>Próximo </a:t>
            </a:r>
            <a:r>
              <a:rPr lang="es-ES_tradnl" sz="4200" dirty="0" err="1" smtClean="0"/>
              <a:t>Control:mañana</a:t>
            </a:r>
            <a:endParaRPr lang="es-ES_tradnl" sz="4200" dirty="0" smtClean="0"/>
          </a:p>
          <a:p>
            <a:endParaRPr lang="es-ES_tradnl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section8q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66013"/>
            <a:ext cx="9144000" cy="58919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47248" cy="492664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Laboratorio Completo 16/09/16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 numCol="2">
            <a:normAutofit fontScale="55000" lnSpcReduction="20000"/>
          </a:bodyPr>
          <a:lstStyle/>
          <a:p>
            <a:r>
              <a:rPr lang="es-MX" dirty="0" smtClean="0"/>
              <a:t> </a:t>
            </a:r>
            <a:r>
              <a:rPr lang="es-ES" sz="2900" b="1" dirty="0" smtClean="0"/>
              <a:t>HEMOGRAMA</a:t>
            </a:r>
            <a:endParaRPr lang="es-ES_tradnl" sz="2900" dirty="0" smtClean="0"/>
          </a:p>
          <a:p>
            <a:r>
              <a:rPr lang="es-ES" sz="2900" b="1" dirty="0" smtClean="0"/>
              <a:t>Leucocitos:         </a:t>
            </a:r>
            <a:r>
              <a:rPr lang="es-AR" sz="2900" b="1" dirty="0" smtClean="0"/>
              <a:t> 8.700mm</a:t>
            </a:r>
            <a:r>
              <a:rPr lang="es-AR" sz="2900" b="1" baseline="30000" dirty="0" smtClean="0"/>
              <a:t>3</a:t>
            </a:r>
            <a:r>
              <a:rPr lang="es-AR" sz="2900" b="1" dirty="0" smtClean="0"/>
              <a:t>    5.000-14.000 mm</a:t>
            </a:r>
            <a:r>
              <a:rPr lang="es-AR" sz="2900" b="1" baseline="30000" dirty="0" smtClean="0"/>
              <a:t>3</a:t>
            </a:r>
            <a:endParaRPr lang="es-ES_tradnl" sz="2900" dirty="0" smtClean="0"/>
          </a:p>
          <a:p>
            <a:r>
              <a:rPr lang="es-ES" sz="2900" b="1" dirty="0" smtClean="0"/>
              <a:t>Eritrocitos: </a:t>
            </a:r>
            <a:r>
              <a:rPr lang="es-ES" sz="2900" b="1" baseline="30000" dirty="0" smtClean="0"/>
              <a:t>  </a:t>
            </a:r>
            <a:r>
              <a:rPr lang="es-AR" sz="2900" b="1" dirty="0" smtClean="0"/>
              <a:t> 6.460.000mm</a:t>
            </a:r>
            <a:r>
              <a:rPr lang="es-AR" sz="2900" b="1" baseline="30000" dirty="0" smtClean="0"/>
              <a:t>3</a:t>
            </a:r>
            <a:r>
              <a:rPr lang="es-AR" sz="2900" b="1" dirty="0" smtClean="0"/>
              <a:t>   5 .000.000-10.000.000  mm</a:t>
            </a:r>
            <a:r>
              <a:rPr lang="es-AR" sz="2900" b="1" baseline="30000" dirty="0" smtClean="0"/>
              <a:t>3</a:t>
            </a:r>
            <a:endParaRPr lang="es-ES_tradnl" sz="2900" dirty="0" smtClean="0"/>
          </a:p>
          <a:p>
            <a:r>
              <a:rPr lang="es-ES" sz="2900" b="1" dirty="0" smtClean="0"/>
              <a:t>Hemoglobina:</a:t>
            </a:r>
            <a:r>
              <a:rPr lang="es-AR" sz="2900" b="1" dirty="0" smtClean="0"/>
              <a:t> 14.1g/dl     8-15 g/dl</a:t>
            </a:r>
            <a:endParaRPr lang="es-ES_tradnl" sz="2900" dirty="0" smtClean="0"/>
          </a:p>
          <a:p>
            <a:r>
              <a:rPr lang="es-ES" sz="2900" b="1" dirty="0" smtClean="0"/>
              <a:t>Hematocrito: </a:t>
            </a:r>
            <a:r>
              <a:rPr lang="es-AR" sz="2900" b="1" dirty="0" smtClean="0"/>
              <a:t> 34.4 %    30-45 %</a:t>
            </a:r>
            <a:endParaRPr lang="es-ES_tradnl" sz="2900" dirty="0" smtClean="0"/>
          </a:p>
          <a:p>
            <a:r>
              <a:rPr lang="es-ES" sz="2900" b="1" dirty="0" smtClean="0"/>
              <a:t>VCM:    </a:t>
            </a:r>
            <a:r>
              <a:rPr lang="es-AR" sz="2900" b="1" dirty="0" smtClean="0"/>
              <a:t> 53.1 </a:t>
            </a:r>
            <a:r>
              <a:rPr lang="es-AR" sz="2900" b="1" dirty="0" err="1" smtClean="0"/>
              <a:t>fl</a:t>
            </a:r>
            <a:r>
              <a:rPr lang="es-AR" sz="2900" b="1" dirty="0" smtClean="0"/>
              <a:t>    42-53 </a:t>
            </a:r>
            <a:r>
              <a:rPr lang="es-AR" sz="2900" b="1" dirty="0" err="1" smtClean="0"/>
              <a:t>fl</a:t>
            </a:r>
            <a:endParaRPr lang="es-ES_tradnl" sz="2900" dirty="0" smtClean="0"/>
          </a:p>
          <a:p>
            <a:r>
              <a:rPr lang="es-ES_tradnl" sz="2900" b="1" dirty="0" smtClean="0"/>
              <a:t>MHC:      </a:t>
            </a:r>
            <a:r>
              <a:rPr lang="es-AR" sz="2900" b="1" dirty="0" smtClean="0"/>
              <a:t> 22 pg12,    5-17,5 %</a:t>
            </a:r>
            <a:endParaRPr lang="es-ES_tradnl" sz="2900" dirty="0" smtClean="0"/>
          </a:p>
          <a:p>
            <a:r>
              <a:rPr lang="es-ES_tradnl" sz="2900" b="1" dirty="0" smtClean="0"/>
              <a:t>CHCM:   </a:t>
            </a:r>
            <a:r>
              <a:rPr lang="es-AR" sz="2900" b="1" dirty="0" smtClean="0"/>
              <a:t>40.9 g/dl   30-34 g/dl</a:t>
            </a:r>
            <a:endParaRPr lang="es-ES_tradnl" sz="2900" dirty="0" smtClean="0"/>
          </a:p>
          <a:p>
            <a:r>
              <a:rPr lang="es-ES_tradnl" sz="2900" b="1" dirty="0" smtClean="0"/>
              <a:t> </a:t>
            </a:r>
            <a:r>
              <a:rPr lang="es-AR" sz="2900" b="1" dirty="0" smtClean="0"/>
              <a:t> </a:t>
            </a:r>
            <a:r>
              <a:rPr lang="es-MX" sz="2900" b="1" dirty="0" smtClean="0"/>
              <a:t>FORMULA LEUCOCITARIA RELATIVA</a:t>
            </a:r>
            <a:endParaRPr lang="es-ES_tradnl" sz="2900" dirty="0" smtClean="0"/>
          </a:p>
          <a:p>
            <a:r>
              <a:rPr lang="es-ES" sz="2900" b="1" dirty="0" err="1" smtClean="0"/>
              <a:t>Neutrófilos</a:t>
            </a:r>
            <a:r>
              <a:rPr lang="es-ES" sz="2900" b="1" dirty="0" smtClean="0"/>
              <a:t> en banda:  </a:t>
            </a:r>
            <a:r>
              <a:rPr lang="es-AR" sz="2900" b="1" dirty="0" smtClean="0"/>
              <a:t>1%     0-3 %</a:t>
            </a:r>
            <a:endParaRPr lang="es-ES_tradnl" sz="2900" dirty="0" smtClean="0"/>
          </a:p>
          <a:p>
            <a:r>
              <a:rPr lang="es-ES" sz="2900" b="1" dirty="0" err="1" smtClean="0"/>
              <a:t>Neutrófilos</a:t>
            </a:r>
            <a:r>
              <a:rPr lang="es-ES" sz="2900" b="1" dirty="0" smtClean="0"/>
              <a:t> segmentados:</a:t>
            </a:r>
            <a:r>
              <a:rPr lang="es-AR" sz="2900" b="1" dirty="0" smtClean="0"/>
              <a:t> 80%     60-77 %</a:t>
            </a:r>
            <a:endParaRPr lang="es-ES_tradnl" sz="2900" dirty="0" smtClean="0"/>
          </a:p>
          <a:p>
            <a:r>
              <a:rPr lang="es-ES" sz="2900" b="1" dirty="0" smtClean="0"/>
              <a:t>Linfocitos:  </a:t>
            </a:r>
            <a:r>
              <a:rPr lang="es-AR" sz="2900" b="1" dirty="0" smtClean="0"/>
              <a:t> 16%      15-35 %</a:t>
            </a:r>
            <a:endParaRPr lang="es-ES_tradnl" sz="2900" dirty="0" smtClean="0"/>
          </a:p>
          <a:p>
            <a:r>
              <a:rPr lang="es-ES" sz="2900" b="1" dirty="0" smtClean="0"/>
              <a:t>Monocitos:   </a:t>
            </a:r>
            <a:r>
              <a:rPr lang="es-AR" sz="2900" b="1" dirty="0" smtClean="0"/>
              <a:t> -%     2-7 %</a:t>
            </a:r>
            <a:endParaRPr lang="es-ES_tradnl" sz="2900" dirty="0" smtClean="0"/>
          </a:p>
          <a:p>
            <a:r>
              <a:rPr lang="es-ES" sz="2900" b="1" dirty="0" err="1" smtClean="0"/>
              <a:t>Eosinófilos</a:t>
            </a:r>
            <a:r>
              <a:rPr lang="es-ES" sz="2900" b="1" dirty="0" smtClean="0"/>
              <a:t>:  </a:t>
            </a:r>
            <a:r>
              <a:rPr lang="es-AR" sz="2900" b="1" dirty="0" smtClean="0"/>
              <a:t> 3%    2-5%</a:t>
            </a:r>
            <a:endParaRPr lang="es-ES_tradnl" sz="2900" dirty="0" smtClean="0"/>
          </a:p>
          <a:p>
            <a:pPr>
              <a:buNone/>
            </a:pPr>
            <a:r>
              <a:rPr lang="es-ES" sz="2900" b="1" dirty="0" smtClean="0"/>
              <a:t> </a:t>
            </a:r>
            <a:endParaRPr lang="es-ES_tradnl" sz="2900" dirty="0" smtClean="0"/>
          </a:p>
          <a:p>
            <a:r>
              <a:rPr lang="es-MX" sz="2900" b="1" dirty="0" smtClean="0"/>
              <a:t>QUIMICA SERICA</a:t>
            </a:r>
            <a:endParaRPr lang="es-ES_tradnl" sz="2900" dirty="0" smtClean="0"/>
          </a:p>
          <a:p>
            <a:r>
              <a:rPr lang="es-MX" sz="2900" b="1" dirty="0" smtClean="0"/>
              <a:t>UREMIA</a:t>
            </a:r>
            <a:r>
              <a:rPr lang="es-AR" sz="2900" b="1" dirty="0" smtClean="0"/>
              <a:t> 68mg/dl   hasta 40 mg/dl </a:t>
            </a:r>
            <a:endParaRPr lang="es-ES_tradnl" sz="2900" dirty="0" smtClean="0"/>
          </a:p>
          <a:p>
            <a:r>
              <a:rPr lang="es-MX" sz="2900" b="1" dirty="0" smtClean="0"/>
              <a:t>CREATININA</a:t>
            </a:r>
            <a:r>
              <a:rPr lang="es-AR" sz="2900" b="1" dirty="0" smtClean="0"/>
              <a:t> 1.4mg/dl</a:t>
            </a:r>
            <a:endParaRPr lang="es-ES_tradnl" sz="2900" dirty="0" smtClean="0"/>
          </a:p>
          <a:p>
            <a:r>
              <a:rPr lang="es-AR" sz="2900" b="1" dirty="0" smtClean="0"/>
              <a:t>hasta 1,5 mg/dl</a:t>
            </a:r>
            <a:endParaRPr lang="es-ES_tradnl" sz="2900" dirty="0" smtClean="0"/>
          </a:p>
          <a:p>
            <a:r>
              <a:rPr lang="es-MX" sz="2900" b="1" dirty="0" smtClean="0"/>
              <a:t>G.O.T</a:t>
            </a:r>
            <a:r>
              <a:rPr lang="es-AR" sz="2900" b="1" dirty="0" smtClean="0"/>
              <a:t> 22UI/l     hasta 38 UI/l</a:t>
            </a:r>
            <a:endParaRPr lang="es-ES_tradnl" sz="2900" dirty="0" smtClean="0"/>
          </a:p>
          <a:p>
            <a:r>
              <a:rPr lang="es-MX" sz="2900" b="1" dirty="0" smtClean="0"/>
              <a:t>G.P.T   </a:t>
            </a:r>
            <a:r>
              <a:rPr lang="es-AR" sz="2900" b="1" dirty="0" smtClean="0"/>
              <a:t> 58UI/ l  hasta 41 UI/l</a:t>
            </a:r>
            <a:endParaRPr lang="es-ES_tradnl" sz="2900" dirty="0" smtClean="0"/>
          </a:p>
          <a:p>
            <a:r>
              <a:rPr lang="es-MX" sz="2900" b="1" dirty="0" smtClean="0"/>
              <a:t>FOSFATASA ALCALINA</a:t>
            </a:r>
            <a:r>
              <a:rPr lang="es-AR" sz="2900" b="1" dirty="0" smtClean="0"/>
              <a:t> 69UI/ l   hasta 300 UI/l</a:t>
            </a:r>
            <a:endParaRPr lang="es-ES_tradnl" sz="2900" dirty="0" smtClean="0"/>
          </a:p>
          <a:p>
            <a:r>
              <a:rPr lang="es-MX" sz="2900" b="1" dirty="0" smtClean="0"/>
              <a:t>CALCIO </a:t>
            </a:r>
            <a:r>
              <a:rPr lang="es-AR" sz="2900" b="1" dirty="0" smtClean="0"/>
              <a:t> 9.2mg/dl     9 a 11 mg/dl </a:t>
            </a:r>
            <a:endParaRPr lang="es-ES_tradnl" sz="2900" dirty="0" smtClean="0"/>
          </a:p>
          <a:p>
            <a:r>
              <a:rPr lang="es-MX" sz="2900" b="1" dirty="0" smtClean="0"/>
              <a:t>FOSFORO  </a:t>
            </a:r>
            <a:r>
              <a:rPr lang="es-AR" sz="2900" b="1" dirty="0" smtClean="0"/>
              <a:t> 4.83mg/dl     3-6 mg/dl </a:t>
            </a:r>
            <a:endParaRPr lang="es-ES_tradnl" sz="2900" dirty="0" smtClean="0"/>
          </a:p>
          <a:p>
            <a:r>
              <a:rPr lang="es-MX" sz="2900" b="1" dirty="0" smtClean="0"/>
              <a:t>PROTEINAS TOTALES  </a:t>
            </a:r>
            <a:r>
              <a:rPr lang="es-AR" sz="2900" b="1" dirty="0" smtClean="0"/>
              <a:t> 8.1g/dl     5.7-7.5g/dl</a:t>
            </a:r>
            <a:endParaRPr lang="es-ES_tradnl" sz="2900" dirty="0" smtClean="0"/>
          </a:p>
          <a:p>
            <a:r>
              <a:rPr lang="es-MX" sz="2900" b="1" dirty="0" smtClean="0"/>
              <a:t>ALBUMINA </a:t>
            </a:r>
            <a:r>
              <a:rPr lang="es-AR" sz="2900" b="1" dirty="0" smtClean="0"/>
              <a:t> 3.69g/dl 2.4 -3.6 g/dl</a:t>
            </a:r>
            <a:endParaRPr lang="es-ES_tradnl" sz="2900" dirty="0" smtClean="0"/>
          </a:p>
          <a:p>
            <a:r>
              <a:rPr lang="es-MX" sz="2900" b="1" dirty="0" smtClean="0"/>
              <a:t>RELACION ALB/GLOBULINA  </a:t>
            </a:r>
            <a:r>
              <a:rPr lang="es-AR" sz="2900" b="1" dirty="0" smtClean="0"/>
              <a:t> 0.8 0.5-1.5</a:t>
            </a:r>
            <a:endParaRPr lang="es-ES_tradnl" sz="2900" dirty="0" smtClean="0"/>
          </a:p>
          <a:p>
            <a:r>
              <a:rPr lang="es-AR" sz="2900" dirty="0" smtClean="0"/>
              <a:t> </a:t>
            </a:r>
            <a:endParaRPr lang="es-ES_tradnl" sz="2900" dirty="0" smtClean="0"/>
          </a:p>
          <a:p>
            <a:r>
              <a:rPr lang="es-AR" sz="2900" dirty="0" smtClean="0"/>
              <a:t> </a:t>
            </a:r>
            <a:r>
              <a:rPr lang="es-ES_tradnl" sz="2900" dirty="0" err="1" smtClean="0"/>
              <a:t>Dosaje</a:t>
            </a:r>
            <a:r>
              <a:rPr lang="es-ES_tradnl" sz="2900" dirty="0" smtClean="0"/>
              <a:t> de Tiroxina Plasmática(T4)</a:t>
            </a:r>
          </a:p>
          <a:p>
            <a:r>
              <a:rPr lang="es-ES_tradnl" sz="2900" dirty="0" smtClean="0"/>
              <a:t>Resultado:</a:t>
            </a:r>
          </a:p>
          <a:p>
            <a:r>
              <a:rPr lang="es-ES_tradnl" sz="2900" dirty="0" smtClean="0"/>
              <a:t>Contiene: 1.30 </a:t>
            </a:r>
            <a:r>
              <a:rPr lang="es-ES_tradnl" sz="2900" dirty="0" err="1" smtClean="0"/>
              <a:t>ug</a:t>
            </a:r>
            <a:r>
              <a:rPr lang="es-ES_tradnl" sz="2900" dirty="0" smtClean="0"/>
              <a:t>/dl.</a:t>
            </a:r>
          </a:p>
          <a:p>
            <a:r>
              <a:rPr lang="es-ES_tradnl" sz="2900" dirty="0" smtClean="0"/>
              <a:t>---------------------</a:t>
            </a:r>
          </a:p>
          <a:p>
            <a:r>
              <a:rPr lang="es-ES_tradnl" sz="2900" dirty="0" smtClean="0"/>
              <a:t>Valores de Referencia:</a:t>
            </a:r>
          </a:p>
          <a:p>
            <a:r>
              <a:rPr lang="es-ES_tradnl" sz="2900" dirty="0" smtClean="0"/>
              <a:t>.....................</a:t>
            </a:r>
          </a:p>
          <a:p>
            <a:r>
              <a:rPr lang="es-ES_tradnl" sz="2900" dirty="0" smtClean="0"/>
              <a:t>(1.00 - 3.00) </a:t>
            </a:r>
            <a:r>
              <a:rPr lang="es-ES_tradnl" sz="2900" dirty="0" err="1" smtClean="0"/>
              <a:t>ug</a:t>
            </a:r>
            <a:r>
              <a:rPr lang="es-ES_tradnl" sz="2900" dirty="0" smtClean="0"/>
              <a:t>/dl.</a:t>
            </a:r>
          </a:p>
          <a:p>
            <a:r>
              <a:rPr lang="es-ES_tradnl" sz="2900" dirty="0" err="1" smtClean="0"/>
              <a:t>Dosaje</a:t>
            </a:r>
            <a:r>
              <a:rPr lang="es-ES_tradnl" sz="2900" dirty="0" smtClean="0"/>
              <a:t> de Tiroxina Libre (T4L)</a:t>
            </a:r>
          </a:p>
          <a:p>
            <a:r>
              <a:rPr lang="es-ES_tradnl" sz="2900" dirty="0" smtClean="0"/>
              <a:t> </a:t>
            </a:r>
          </a:p>
          <a:p>
            <a:r>
              <a:rPr lang="es-ES_tradnl" sz="2900" dirty="0" smtClean="0"/>
              <a:t>Resultado:</a:t>
            </a:r>
          </a:p>
          <a:p>
            <a:r>
              <a:rPr lang="es-ES_tradnl" sz="2900" dirty="0" smtClean="0"/>
              <a:t>----------</a:t>
            </a:r>
          </a:p>
          <a:p>
            <a:r>
              <a:rPr lang="es-ES_tradnl" sz="2900" dirty="0" smtClean="0"/>
              <a:t>Contiene: 0.90 </a:t>
            </a:r>
            <a:r>
              <a:rPr lang="es-ES_tradnl" sz="2900" dirty="0" err="1" smtClean="0"/>
              <a:t>ng</a:t>
            </a:r>
            <a:r>
              <a:rPr lang="es-ES_tradnl" sz="2900" dirty="0" smtClean="0"/>
              <a:t>/dl</a:t>
            </a:r>
          </a:p>
          <a:p>
            <a:r>
              <a:rPr lang="es-ES_tradnl" sz="2900" dirty="0" smtClean="0"/>
              <a:t>---------------------</a:t>
            </a:r>
          </a:p>
          <a:p>
            <a:r>
              <a:rPr lang="es-ES_tradnl" sz="2900" dirty="0" smtClean="0"/>
              <a:t>Valores de referencia:</a:t>
            </a:r>
          </a:p>
          <a:p>
            <a:r>
              <a:rPr lang="es-ES_tradnl" sz="2900" dirty="0" smtClean="0"/>
              <a:t>---------------------</a:t>
            </a:r>
          </a:p>
          <a:p>
            <a:r>
              <a:rPr lang="es-ES_tradnl" sz="2900" dirty="0" smtClean="0"/>
              <a:t>(0.60 - 1.60) </a:t>
            </a:r>
            <a:r>
              <a:rPr lang="es-ES_tradnl" sz="2900" dirty="0" err="1" smtClean="0"/>
              <a:t>ng</a:t>
            </a:r>
            <a:r>
              <a:rPr lang="es-ES_tradnl" sz="2900" dirty="0" smtClean="0"/>
              <a:t>/dl.</a:t>
            </a:r>
          </a:p>
          <a:p>
            <a:r>
              <a:rPr lang="es-MX" sz="2900" dirty="0" smtClean="0"/>
              <a:t> </a:t>
            </a:r>
            <a:endParaRPr lang="es-ES_tradnl" sz="2900" dirty="0" smtClean="0"/>
          </a:p>
          <a:p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 </a:t>
            </a:r>
            <a:endParaRPr lang="es-ES_tradnl" dirty="0"/>
          </a:p>
        </p:txBody>
      </p:sp>
      <p:pic>
        <p:nvPicPr>
          <p:cNvPr id="4" name="3 Marcador de contenido" descr="WP_20170110_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603448"/>
            <a:ext cx="4572000" cy="7864099"/>
          </a:xfrm>
        </p:spPr>
      </p:pic>
      <p:pic>
        <p:nvPicPr>
          <p:cNvPr id="8" name="7 Imagen" descr="WP_20170110_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709351"/>
            <a:ext cx="7236296" cy="5148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Toma de muestra</a:t>
            </a:r>
            <a:endParaRPr lang="es-ES_tradnl" dirty="0"/>
          </a:p>
        </p:txBody>
      </p:sp>
      <p:pic>
        <p:nvPicPr>
          <p:cNvPr id="4" name="3 Marcador de contenido" descr="WP_20170110_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988840"/>
            <a:ext cx="8152161" cy="4590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 </a:t>
            </a:r>
            <a:r>
              <a:rPr lang="es-ES_tradnl" sz="2000" dirty="0" smtClean="0"/>
              <a:t/>
            </a:r>
            <a:br>
              <a:rPr lang="es-ES_tradnl" sz="2000" dirty="0" smtClean="0"/>
            </a:br>
            <a:r>
              <a:rPr lang="es-ES_tradnl" sz="2000" dirty="0" smtClean="0"/>
              <a:t/>
            </a:r>
            <a:br>
              <a:rPr lang="es-ES_tradnl" sz="2000" dirty="0" smtClean="0"/>
            </a:br>
            <a:r>
              <a:rPr lang="es-ES_tradnl" sz="2000" dirty="0" smtClean="0"/>
              <a:t> </a:t>
            </a:r>
            <a:br>
              <a:rPr lang="es-ES_tradnl" sz="2000" dirty="0" smtClean="0"/>
            </a:br>
            <a:r>
              <a:rPr lang="es-ES_tradnl" sz="2700" b="1" dirty="0" smtClean="0"/>
              <a:t>Material remitido</a:t>
            </a:r>
            <a:r>
              <a:rPr lang="es-ES_tradnl" sz="2700" dirty="0" smtClean="0"/>
              <a:t>: biopsia de duodeno y yeyuno. </a:t>
            </a:r>
            <a:r>
              <a:rPr lang="es-ES_tradnl" sz="2000" dirty="0" smtClean="0"/>
              <a:t/>
            </a:r>
            <a:br>
              <a:rPr lang="es-ES_tradnl" sz="2000" dirty="0" smtClean="0"/>
            </a:br>
            <a:r>
              <a:rPr lang="es-MX" sz="2000" dirty="0" smtClean="0"/>
              <a:t>_______________________________________________________________________</a:t>
            </a:r>
            <a:endParaRPr lang="es-ES_tradnl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8686800" cy="525658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es-ES_tradnl" sz="5500" dirty="0" smtClean="0"/>
          </a:p>
          <a:p>
            <a:r>
              <a:rPr lang="es-ES" sz="7200" b="1" dirty="0" smtClean="0"/>
              <a:t>INFORME DE ESTUDIO HISTOPATOLÓGICO</a:t>
            </a:r>
            <a:endParaRPr lang="es-ES_tradnl" sz="7200" dirty="0" smtClean="0"/>
          </a:p>
          <a:p>
            <a:r>
              <a:rPr lang="es-ES" sz="7200" b="1" dirty="0" smtClean="0"/>
              <a:t> </a:t>
            </a:r>
            <a:r>
              <a:rPr lang="es-ES" sz="7200" b="1" u="sng" dirty="0" smtClean="0"/>
              <a:t>DESCRIPCION MACROSCOPICA:</a:t>
            </a:r>
            <a:r>
              <a:rPr lang="es-ES" sz="7200" dirty="0" smtClean="0"/>
              <a:t> Fragmentos de intestino delgado  duodeno y yeyuno de 0,8 x 0,5 x 0,3 cm.</a:t>
            </a:r>
            <a:endParaRPr lang="es-ES_tradnl" sz="7200" dirty="0" smtClean="0"/>
          </a:p>
          <a:p>
            <a:r>
              <a:rPr lang="es-ES" sz="7200" dirty="0" smtClean="0"/>
              <a:t> </a:t>
            </a:r>
            <a:r>
              <a:rPr lang="es-ES" sz="7200" b="1" dirty="0" smtClean="0"/>
              <a:t> </a:t>
            </a:r>
            <a:r>
              <a:rPr lang="es-ES" sz="7200" b="1" u="sng" dirty="0" smtClean="0"/>
              <a:t>DESCRIPCION MICROSCOPICA:</a:t>
            </a:r>
            <a:r>
              <a:rPr lang="es-ES" sz="7200" b="1" dirty="0" smtClean="0"/>
              <a:t> </a:t>
            </a:r>
            <a:r>
              <a:rPr lang="es-ES_tradnl" sz="7200" dirty="0" smtClean="0"/>
              <a:t>En las muestras remitidas, duodeno y yeyuno, se observó en lámina propia un moderado infiltrado mixto de células inflamatorias distribuido de forma difusa, extendiéndose hacia la base de las glándulas de </a:t>
            </a:r>
            <a:r>
              <a:rPr lang="es-ES_tradnl" sz="7200" dirty="0" err="1" smtClean="0"/>
              <a:t>Lieberkühn</a:t>
            </a:r>
            <a:r>
              <a:rPr lang="es-ES_tradnl" sz="7200" dirty="0" smtClean="0"/>
              <a:t>, moderada congestión/hiperemia, ligero edema intersticial y fibrosis. La población leucocitaria estaba compuesta predominantemente por linfocitos y células plasmáticas, destacándose la presencia “células de </a:t>
            </a:r>
            <a:r>
              <a:rPr lang="es-ES_tradnl" sz="7200" dirty="0" err="1" smtClean="0"/>
              <a:t>Mott</a:t>
            </a:r>
            <a:r>
              <a:rPr lang="es-ES_tradnl" sz="7200" dirty="0" smtClean="0"/>
              <a:t>” (caracterizadas por presentar un citoplasma granular u homogéneo, intensamente </a:t>
            </a:r>
            <a:r>
              <a:rPr lang="es-ES_tradnl" sz="7200" dirty="0" err="1" smtClean="0"/>
              <a:t>eosinófilo</a:t>
            </a:r>
            <a:r>
              <a:rPr lang="es-ES_tradnl" sz="7200" dirty="0" smtClean="0"/>
              <a:t>), junto con escasos histiocitos. </a:t>
            </a:r>
            <a:r>
              <a:rPr lang="es-ES" sz="7200" dirty="0" smtClean="0"/>
              <a:t>Las glándulas estaban </a:t>
            </a:r>
            <a:r>
              <a:rPr lang="es-ES" sz="7200" dirty="0" err="1" smtClean="0"/>
              <a:t>hiperplásicas</a:t>
            </a:r>
            <a:r>
              <a:rPr lang="es-ES" sz="7200" dirty="0" smtClean="0"/>
              <a:t>, mostraban una morfología tortuosa, alargada e irregular, con elevada proporción de células mucosas. </a:t>
            </a:r>
            <a:endParaRPr lang="es-ES_tradnl" sz="7200" dirty="0" smtClean="0"/>
          </a:p>
          <a:p>
            <a:r>
              <a:rPr lang="es-ES" sz="7200" dirty="0" smtClean="0"/>
              <a:t> </a:t>
            </a:r>
            <a:r>
              <a:rPr lang="es-ES" sz="7200" b="1" u="sng" dirty="0" smtClean="0"/>
              <a:t>DIAGNOSTICO HISTOPATOLÓGICO:</a:t>
            </a:r>
            <a:r>
              <a:rPr lang="es-ES" sz="7200" b="1" dirty="0" smtClean="0"/>
              <a:t> </a:t>
            </a:r>
            <a:r>
              <a:rPr lang="es-ES" sz="7200" dirty="0" smtClean="0"/>
              <a:t>El cuadro histopatológico corresponde a una enteritis </a:t>
            </a:r>
            <a:r>
              <a:rPr lang="es-ES" sz="7200" dirty="0" err="1" smtClean="0"/>
              <a:t>linfocítica-plasmocítica</a:t>
            </a:r>
            <a:r>
              <a:rPr lang="es-ES" sz="7200" dirty="0" smtClean="0"/>
              <a:t> difusa crónica moderada. </a:t>
            </a:r>
            <a:endParaRPr lang="es-ES_tradnl" sz="7200" dirty="0" smtClean="0"/>
          </a:p>
          <a:p>
            <a:r>
              <a:rPr lang="es-ES" sz="7200" dirty="0" smtClean="0"/>
              <a:t>OBSERVACIONES:</a:t>
            </a:r>
            <a:endParaRPr lang="es-ES_tradnl" sz="7200" dirty="0" smtClean="0"/>
          </a:p>
          <a:p>
            <a:r>
              <a:rPr lang="es-ES" sz="7200" dirty="0" smtClean="0"/>
              <a:t>El patrón de lesión es compatible con una “enfermedad intestinal inflamatoria” generalmente asociado a estímulos antigénicos persistentes o idiopática. Se sugiere evaluación clínico-patológica.</a:t>
            </a:r>
            <a:endParaRPr lang="es-ES_tradnl" sz="7200" dirty="0" smtClean="0"/>
          </a:p>
          <a:p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NeoIntestinal</a:t>
            </a:r>
            <a:r>
              <a:rPr lang="es-ES_tradnl" dirty="0" smtClean="0"/>
              <a:t>: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 6% de todos los tumores. </a:t>
            </a:r>
          </a:p>
          <a:p>
            <a:r>
              <a:rPr lang="es-ES_tradnl" dirty="0" smtClean="0"/>
              <a:t> 74% de los Intestinos delgados Linfomas</a:t>
            </a:r>
          </a:p>
          <a:p>
            <a:r>
              <a:rPr lang="es-ES_tradnl" dirty="0" smtClean="0"/>
              <a:t>Linfomas </a:t>
            </a:r>
          </a:p>
          <a:p>
            <a:r>
              <a:rPr lang="es-ES_tradnl" dirty="0" smtClean="0"/>
              <a:t>Clasificación variada según autor. </a:t>
            </a:r>
          </a:p>
          <a:p>
            <a:r>
              <a:rPr lang="es-ES_tradnl" dirty="0" smtClean="0"/>
              <a:t>Linfoma de bajo grado, </a:t>
            </a:r>
            <a:r>
              <a:rPr lang="es-ES_tradnl" dirty="0" err="1" smtClean="0"/>
              <a:t>linfocítico</a:t>
            </a:r>
            <a:r>
              <a:rPr lang="es-ES_tradnl" dirty="0" smtClean="0"/>
              <a:t> o de pequeñas células.</a:t>
            </a:r>
          </a:p>
          <a:p>
            <a:r>
              <a:rPr lang="es-ES_tradnl" dirty="0" smtClean="0"/>
              <a:t>Linfoma de alto grado, </a:t>
            </a:r>
            <a:r>
              <a:rPr lang="es-ES_tradnl" dirty="0" err="1" smtClean="0"/>
              <a:t>linfoblástico</a:t>
            </a:r>
            <a:endParaRPr lang="es-ES_tradnl" dirty="0" smtClean="0"/>
          </a:p>
          <a:p>
            <a:pPr>
              <a:buNone/>
            </a:pPr>
            <a:r>
              <a:rPr lang="es-ES_tradnl" dirty="0" smtClean="0"/>
              <a:t> 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Linfoma de bajo grado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_tradnl" dirty="0" smtClean="0"/>
              <a:t>Bajo grado: </a:t>
            </a:r>
          </a:p>
          <a:p>
            <a:pPr marL="514350" indent="-514350"/>
            <a:r>
              <a:rPr lang="es-ES_tradnl" dirty="0" smtClean="0"/>
              <a:t>Tracto gastrointestinal  o piel </a:t>
            </a:r>
          </a:p>
          <a:p>
            <a:pPr marL="514350" indent="-514350"/>
            <a:r>
              <a:rPr lang="es-ES_tradnl" dirty="0" smtClean="0"/>
              <a:t>Infiltrado linfocitico Grave. ( igual a los EII )</a:t>
            </a:r>
          </a:p>
          <a:p>
            <a:pPr marL="514350" indent="-514350"/>
            <a:r>
              <a:rPr lang="es-ES_tradnl" dirty="0" smtClean="0"/>
              <a:t>Edad  x= 9-13 años</a:t>
            </a:r>
          </a:p>
          <a:p>
            <a:pPr marL="514350" indent="-514350"/>
            <a:r>
              <a:rPr lang="es-ES_tradnl" dirty="0" smtClean="0"/>
              <a:t>Mayor predisposición en Machos</a:t>
            </a:r>
          </a:p>
          <a:p>
            <a:pPr marL="514350" indent="-514350">
              <a:buNone/>
            </a:pPr>
            <a:r>
              <a:rPr lang="es-ES_tradnl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Signos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Imposible diferencia Clínicamente y </a:t>
            </a:r>
            <a:r>
              <a:rPr lang="es-ES_tradnl" dirty="0" err="1" smtClean="0"/>
              <a:t>Díficil</a:t>
            </a:r>
            <a:r>
              <a:rPr lang="es-ES_tradnl" dirty="0" smtClean="0"/>
              <a:t> </a:t>
            </a:r>
            <a:r>
              <a:rPr lang="es-ES_tradnl" dirty="0" err="1" smtClean="0"/>
              <a:t>Histologicamente</a:t>
            </a:r>
            <a:r>
              <a:rPr lang="es-ES_tradnl" dirty="0" smtClean="0"/>
              <a:t>.</a:t>
            </a:r>
          </a:p>
          <a:p>
            <a:r>
              <a:rPr lang="es-ES_tradnl" dirty="0" smtClean="0"/>
              <a:t>Perdida de peso 82-100 % </a:t>
            </a:r>
          </a:p>
          <a:p>
            <a:r>
              <a:rPr lang="es-ES_tradnl" dirty="0" smtClean="0"/>
              <a:t>Diarrea  25-60 %</a:t>
            </a:r>
          </a:p>
          <a:p>
            <a:r>
              <a:rPr lang="es-ES_tradnl" dirty="0" smtClean="0"/>
              <a:t>Vómitos 25-73 %</a:t>
            </a:r>
          </a:p>
          <a:p>
            <a:r>
              <a:rPr lang="es-ES_tradnl" dirty="0" smtClean="0"/>
              <a:t>Letargo – inapetencia / Polifagia</a:t>
            </a:r>
          </a:p>
          <a:p>
            <a:pPr>
              <a:buNone/>
            </a:pPr>
            <a:r>
              <a:rPr lang="es-ES_tradnl" dirty="0" smtClean="0"/>
              <a:t> 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Linfoma de bajo grado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Organos</a:t>
            </a:r>
            <a:r>
              <a:rPr lang="es-ES_tradnl" dirty="0" smtClean="0"/>
              <a:t> afectados</a:t>
            </a:r>
          </a:p>
          <a:p>
            <a:r>
              <a:rPr lang="es-ES_tradnl" dirty="0" smtClean="0"/>
              <a:t>Yeyuno, </a:t>
            </a:r>
            <a:r>
              <a:rPr lang="es-ES_tradnl" dirty="0" err="1" smtClean="0"/>
              <a:t>ileon</a:t>
            </a:r>
            <a:r>
              <a:rPr lang="es-ES_tradnl" dirty="0" smtClean="0"/>
              <a:t> y duodeno</a:t>
            </a:r>
          </a:p>
          <a:p>
            <a:r>
              <a:rPr lang="es-ES_tradnl" dirty="0" smtClean="0"/>
              <a:t>Estomago 14 -40 % </a:t>
            </a:r>
          </a:p>
          <a:p>
            <a:r>
              <a:rPr lang="es-ES_tradnl" dirty="0" smtClean="0"/>
              <a:t> Compromiso de </a:t>
            </a:r>
            <a:r>
              <a:rPr lang="es-ES_tradnl" dirty="0" err="1" smtClean="0"/>
              <a:t>linfonódulo</a:t>
            </a:r>
            <a:r>
              <a:rPr lang="es-ES_tradnl" dirty="0" smtClean="0"/>
              <a:t> local </a:t>
            </a:r>
          </a:p>
          <a:p>
            <a:r>
              <a:rPr lang="es-ES_tradnl" dirty="0" smtClean="0"/>
              <a:t> Compromiso común Hepático </a:t>
            </a:r>
          </a:p>
          <a:p>
            <a:r>
              <a:rPr lang="es-ES_tradnl" dirty="0" smtClean="0"/>
              <a:t> Compromiso Pancreático</a:t>
            </a:r>
          </a:p>
          <a:p>
            <a:pPr>
              <a:buNone/>
            </a:pP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Silvestre ( 13 años )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ES_tradnl" dirty="0" smtClean="0"/>
              <a:t>24/10</a:t>
            </a:r>
          </a:p>
          <a:p>
            <a:r>
              <a:rPr lang="es-ES_tradnl" dirty="0" smtClean="0"/>
              <a:t> Motivo de consulta: viene para internación</a:t>
            </a:r>
          </a:p>
          <a:p>
            <a:r>
              <a:rPr lang="es-ES_tradnl" dirty="0" smtClean="0"/>
              <a:t>Anamnesis: viene con antecedentes de tomar mucha agua y orina </a:t>
            </a:r>
            <a:r>
              <a:rPr lang="es-ES_tradnl" dirty="0" err="1" smtClean="0"/>
              <a:t>mucho.perdida</a:t>
            </a:r>
            <a:r>
              <a:rPr lang="es-ES_tradnl" dirty="0" smtClean="0"/>
              <a:t> de peso. ayer y hoy no tomo casi nada de agua. no comió desde ayer.(come </a:t>
            </a:r>
            <a:r>
              <a:rPr lang="es-ES_tradnl" dirty="0" err="1" smtClean="0"/>
              <a:t>urinary</a:t>
            </a:r>
            <a:r>
              <a:rPr lang="es-ES_tradnl" dirty="0" smtClean="0"/>
              <a:t>)tuvo </a:t>
            </a:r>
            <a:r>
              <a:rPr lang="es-ES_tradnl" dirty="0" err="1" smtClean="0"/>
              <a:t>vomitos</a:t>
            </a:r>
            <a:r>
              <a:rPr lang="es-ES_tradnl" dirty="0" smtClean="0"/>
              <a:t> hace unos </a:t>
            </a:r>
            <a:r>
              <a:rPr lang="es-ES_tradnl" dirty="0" err="1" smtClean="0"/>
              <a:t>dias</a:t>
            </a:r>
            <a:r>
              <a:rPr lang="es-ES_tradnl" dirty="0" smtClean="0"/>
              <a:t>. hace unos </a:t>
            </a:r>
            <a:r>
              <a:rPr lang="es-ES_tradnl" dirty="0" err="1" smtClean="0"/>
              <a:t>dias</a:t>
            </a:r>
            <a:r>
              <a:rPr lang="es-ES_tradnl" dirty="0" smtClean="0"/>
              <a:t> que no defeca.</a:t>
            </a:r>
          </a:p>
          <a:p>
            <a:r>
              <a:rPr lang="es-ES_tradnl" dirty="0" smtClean="0"/>
              <a:t>EOG: </a:t>
            </a:r>
            <a:r>
              <a:rPr lang="es-ES_tradnl" dirty="0" err="1" smtClean="0"/>
              <a:t>decaido</a:t>
            </a:r>
            <a:r>
              <a:rPr lang="es-ES_tradnl" dirty="0" smtClean="0"/>
              <a:t>, temp:36.9.deshidratacion 6%. ganglios ok.</a:t>
            </a:r>
          </a:p>
          <a:p>
            <a:r>
              <a:rPr lang="es-ES_tradnl" dirty="0" smtClean="0"/>
              <a:t>EOP: dolor meso e </a:t>
            </a:r>
            <a:r>
              <a:rPr lang="es-ES_tradnl" dirty="0" err="1" smtClean="0"/>
              <a:t>hipogastrico</a:t>
            </a:r>
            <a:r>
              <a:rPr lang="es-ES_tradnl" dirty="0" smtClean="0"/>
              <a:t>.</a:t>
            </a:r>
          </a:p>
          <a:p>
            <a:r>
              <a:rPr lang="es-ES_tradnl" dirty="0" smtClean="0"/>
              <a:t>Estudios complementarios: </a:t>
            </a:r>
            <a:r>
              <a:rPr lang="es-ES_tradnl" dirty="0" err="1" smtClean="0"/>
              <a:t>analisis</a:t>
            </a:r>
            <a:r>
              <a:rPr lang="es-ES_tradnl" dirty="0" smtClean="0"/>
              <a:t> de </a:t>
            </a:r>
            <a:r>
              <a:rPr lang="es-ES_tradnl" dirty="0" err="1" smtClean="0"/>
              <a:t>laboratorio.queda</a:t>
            </a:r>
            <a:r>
              <a:rPr lang="es-ES_tradnl" dirty="0" smtClean="0"/>
              <a:t> internado 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Imagen 1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-512151"/>
            <a:ext cx="4139952" cy="7370151"/>
          </a:xfrm>
        </p:spPr>
      </p:pic>
      <p:pic>
        <p:nvPicPr>
          <p:cNvPr id="5" name="4 Imagen" descr="WP_20161230_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-459432"/>
            <a:ext cx="4355976" cy="7736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Manejo amigable del Gato </a:t>
            </a:r>
            <a:endParaRPr lang="es-ES_tradnl" dirty="0"/>
          </a:p>
        </p:txBody>
      </p:sp>
      <p:pic>
        <p:nvPicPr>
          <p:cNvPr id="4" name="3 Marcador de contenido" descr="14680579_1345478742142489_8582367776753728709_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78960"/>
            <a:ext cx="9144000" cy="3467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3 Imagen" descr="WP_20170101_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2420888"/>
            <a:ext cx="7880310" cy="4437112"/>
          </a:xfrm>
          <a:prstGeom prst="rect">
            <a:avLst/>
          </a:prstGeom>
        </p:spPr>
      </p:pic>
      <p:pic>
        <p:nvPicPr>
          <p:cNvPr id="5" name="4 Marcador de contenido" descr="WP_20170101_04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2772816" y="0"/>
            <a:ext cx="7795640" cy="4389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19256" cy="564672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Laboratorio 24/10/16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340768"/>
            <a:ext cx="8892480" cy="5112568"/>
          </a:xfrm>
        </p:spPr>
        <p:txBody>
          <a:bodyPr numCol="2">
            <a:normAutofit fontScale="70000" lnSpcReduction="20000"/>
          </a:bodyPr>
          <a:lstStyle/>
          <a:p>
            <a:r>
              <a:rPr lang="es-ES" b="1" dirty="0" smtClean="0"/>
              <a:t>HEMOGRAMA</a:t>
            </a:r>
            <a:endParaRPr lang="es-ES_tradnl" dirty="0" smtClean="0"/>
          </a:p>
          <a:p>
            <a:r>
              <a:rPr lang="es-ES" b="1" dirty="0" smtClean="0"/>
              <a:t>Leucocitos:        </a:t>
            </a:r>
            <a:r>
              <a:rPr lang="es-AR" b="1" dirty="0" smtClean="0"/>
              <a:t> 12.000mm</a:t>
            </a:r>
            <a:r>
              <a:rPr lang="es-AR" b="1" baseline="30000" dirty="0" smtClean="0"/>
              <a:t>3</a:t>
            </a:r>
            <a:r>
              <a:rPr lang="es-AR" b="1" dirty="0" smtClean="0"/>
              <a:t>  5.000-14.000 mm</a:t>
            </a:r>
            <a:r>
              <a:rPr lang="es-AR" b="1" baseline="30000" dirty="0" smtClean="0"/>
              <a:t>3</a:t>
            </a:r>
            <a:endParaRPr lang="es-ES_tradnl" dirty="0" smtClean="0"/>
          </a:p>
          <a:p>
            <a:r>
              <a:rPr lang="es-ES" b="1" dirty="0" smtClean="0"/>
              <a:t>Eritrocitos: </a:t>
            </a:r>
            <a:r>
              <a:rPr lang="es-ES" b="1" baseline="30000" dirty="0" smtClean="0"/>
              <a:t>  </a:t>
            </a:r>
            <a:r>
              <a:rPr lang="es-AR" b="1" dirty="0" smtClean="0"/>
              <a:t> 5.567.000mm</a:t>
            </a:r>
            <a:r>
              <a:rPr lang="es-AR" b="1" baseline="30000" dirty="0" smtClean="0"/>
              <a:t>3</a:t>
            </a:r>
            <a:r>
              <a:rPr lang="es-AR" b="1" dirty="0" smtClean="0"/>
              <a:t>  5.000.000-10.000.000  mm</a:t>
            </a:r>
            <a:r>
              <a:rPr lang="es-AR" b="1" baseline="30000" dirty="0" smtClean="0"/>
              <a:t>3</a:t>
            </a:r>
            <a:endParaRPr lang="es-ES_tradnl" dirty="0" smtClean="0"/>
          </a:p>
          <a:p>
            <a:r>
              <a:rPr lang="es-ES" b="1" dirty="0" smtClean="0"/>
              <a:t>Hemoglobina:</a:t>
            </a:r>
            <a:r>
              <a:rPr lang="es-AR" b="1" dirty="0" smtClean="0"/>
              <a:t> 10.3g/dl   8-15 g/dl</a:t>
            </a:r>
            <a:endParaRPr lang="es-ES_tradnl" dirty="0" smtClean="0"/>
          </a:p>
          <a:p>
            <a:r>
              <a:rPr lang="es-ES" b="1" dirty="0" smtClean="0"/>
              <a:t>Hematocrito: </a:t>
            </a:r>
            <a:r>
              <a:rPr lang="es-AR" b="1" dirty="0" smtClean="0"/>
              <a:t> 29.3 %    30-45 %</a:t>
            </a:r>
            <a:endParaRPr lang="es-ES_tradnl" dirty="0" smtClean="0"/>
          </a:p>
          <a:p>
            <a:r>
              <a:rPr lang="es-ES" b="1" dirty="0" smtClean="0"/>
              <a:t>VCM:     </a:t>
            </a:r>
            <a:r>
              <a:rPr lang="es-AR" b="1" dirty="0" smtClean="0"/>
              <a:t> 53.27 </a:t>
            </a:r>
            <a:r>
              <a:rPr lang="es-AR" b="1" dirty="0" err="1" smtClean="0"/>
              <a:t>fl</a:t>
            </a:r>
            <a:r>
              <a:rPr lang="es-AR" b="1" dirty="0" smtClean="0"/>
              <a:t>    42-53 </a:t>
            </a:r>
            <a:r>
              <a:rPr lang="es-AR" b="1" dirty="0" err="1" smtClean="0"/>
              <a:t>fl</a:t>
            </a:r>
            <a:endParaRPr lang="es-ES_tradnl" dirty="0" smtClean="0"/>
          </a:p>
          <a:p>
            <a:r>
              <a:rPr lang="es-ES_tradnl" b="1" dirty="0" smtClean="0"/>
              <a:t>MHC:         </a:t>
            </a:r>
            <a:r>
              <a:rPr lang="es-AR" b="1" dirty="0" smtClean="0"/>
              <a:t> 18.72 </a:t>
            </a:r>
            <a:r>
              <a:rPr lang="es-AR" b="1" dirty="0" err="1" smtClean="0"/>
              <a:t>pg</a:t>
            </a:r>
            <a:r>
              <a:rPr lang="es-AR" b="1" dirty="0" smtClean="0"/>
              <a:t>   12,5-17,5 %</a:t>
            </a:r>
            <a:endParaRPr lang="es-ES_tradnl" dirty="0" smtClean="0"/>
          </a:p>
          <a:p>
            <a:r>
              <a:rPr lang="es-ES_tradnl" b="1" dirty="0" smtClean="0"/>
              <a:t>CHCM:   </a:t>
            </a:r>
            <a:r>
              <a:rPr lang="es-AR" b="1" dirty="0" smtClean="0"/>
              <a:t> 35.1 g/dl 30-34 g/dl</a:t>
            </a:r>
            <a:endParaRPr lang="es-ES_tradnl" dirty="0" smtClean="0"/>
          </a:p>
          <a:p>
            <a:r>
              <a:rPr lang="es-MX" b="1" dirty="0" smtClean="0"/>
              <a:t>FORMULA LEUCOCITARIA RELATIVA</a:t>
            </a:r>
            <a:endParaRPr lang="es-ES_tradnl" dirty="0" smtClean="0"/>
          </a:p>
          <a:p>
            <a:r>
              <a:rPr lang="es-ES" b="1" dirty="0" err="1" smtClean="0"/>
              <a:t>Neutrófilos</a:t>
            </a:r>
            <a:r>
              <a:rPr lang="es-ES" b="1" dirty="0" smtClean="0"/>
              <a:t> en banda:  </a:t>
            </a:r>
            <a:r>
              <a:rPr lang="es-AR" b="1" dirty="0" smtClean="0"/>
              <a:t>1%    0-3 %</a:t>
            </a:r>
            <a:endParaRPr lang="es-ES_tradnl" dirty="0" smtClean="0"/>
          </a:p>
          <a:p>
            <a:r>
              <a:rPr lang="es-ES" b="1" dirty="0" err="1" smtClean="0"/>
              <a:t>Neutrófilos</a:t>
            </a:r>
            <a:r>
              <a:rPr lang="es-ES" b="1" dirty="0" smtClean="0"/>
              <a:t> segmentados:</a:t>
            </a:r>
            <a:r>
              <a:rPr lang="es-AR" b="1" dirty="0" smtClean="0"/>
              <a:t> 78% 60-77%</a:t>
            </a:r>
            <a:endParaRPr lang="es-ES_tradnl" dirty="0" smtClean="0"/>
          </a:p>
          <a:p>
            <a:r>
              <a:rPr lang="es-ES_tradnl" dirty="0" smtClean="0"/>
              <a:t> </a:t>
            </a:r>
            <a:r>
              <a:rPr lang="es-ES" b="1" dirty="0" smtClean="0"/>
              <a:t>Linfocitos:   </a:t>
            </a:r>
            <a:r>
              <a:rPr lang="es-AR" b="1" dirty="0" smtClean="0"/>
              <a:t>16 %   15-35 %</a:t>
            </a:r>
            <a:r>
              <a:rPr lang="es-ES_tradnl" dirty="0" smtClean="0"/>
              <a:t> </a:t>
            </a:r>
          </a:p>
          <a:p>
            <a:r>
              <a:rPr lang="es-ES" b="1" dirty="0" smtClean="0"/>
              <a:t>Monocitos:    </a:t>
            </a:r>
            <a:r>
              <a:rPr lang="es-AR" b="1" dirty="0" smtClean="0"/>
              <a:t>2 %    2-7 %</a:t>
            </a:r>
            <a:endParaRPr lang="es-ES_tradnl" dirty="0" smtClean="0"/>
          </a:p>
          <a:p>
            <a:r>
              <a:rPr lang="es-ES_tradnl" dirty="0" smtClean="0"/>
              <a:t> </a:t>
            </a:r>
            <a:r>
              <a:rPr lang="es-ES" b="1" dirty="0" err="1" smtClean="0"/>
              <a:t>Eosinófilos</a:t>
            </a:r>
            <a:r>
              <a:rPr lang="es-ES" b="1" dirty="0" smtClean="0"/>
              <a:t>:   </a:t>
            </a:r>
            <a:r>
              <a:rPr lang="es-AR" b="1" dirty="0" smtClean="0"/>
              <a:t>3 %   2-5%</a:t>
            </a:r>
            <a:endParaRPr lang="es-ES_tradnl" dirty="0" smtClean="0"/>
          </a:p>
          <a:p>
            <a:pPr>
              <a:buNone/>
            </a:pPr>
            <a:endParaRPr lang="es-ES_tradnl" dirty="0" smtClean="0"/>
          </a:p>
          <a:p>
            <a:endParaRPr lang="es-MX" b="1" dirty="0" smtClean="0"/>
          </a:p>
          <a:p>
            <a:r>
              <a:rPr lang="es-MX" b="1" dirty="0" smtClean="0"/>
              <a:t>QUIMICA SERICA</a:t>
            </a:r>
            <a:endParaRPr lang="es-ES_tradnl" dirty="0" smtClean="0"/>
          </a:p>
          <a:p>
            <a:endParaRPr lang="es-MX" b="1" dirty="0" smtClean="0"/>
          </a:p>
          <a:p>
            <a:r>
              <a:rPr lang="es-MX" b="1" dirty="0" smtClean="0"/>
              <a:t>UREMIA</a:t>
            </a:r>
            <a:r>
              <a:rPr lang="es-AR" b="1" dirty="0" smtClean="0"/>
              <a:t> 93mg/dl hasta 40 mg/dl </a:t>
            </a:r>
            <a:endParaRPr lang="es-ES_tradnl" dirty="0" smtClean="0"/>
          </a:p>
          <a:p>
            <a:r>
              <a:rPr lang="es-MX" b="1" dirty="0" smtClean="0"/>
              <a:t>CREATININA</a:t>
            </a:r>
            <a:r>
              <a:rPr lang="es-AR" b="1" dirty="0" smtClean="0"/>
              <a:t> 1.4mg/</a:t>
            </a:r>
            <a:r>
              <a:rPr lang="es-AR" b="1" dirty="0" err="1" smtClean="0"/>
              <a:t>dlhasta</a:t>
            </a:r>
            <a:r>
              <a:rPr lang="es-AR" b="1" dirty="0" smtClean="0"/>
              <a:t> 1,5 mg/dl</a:t>
            </a:r>
            <a:endParaRPr lang="es-ES_tradnl" dirty="0" smtClean="0"/>
          </a:p>
          <a:p>
            <a:r>
              <a:rPr lang="es-MX" b="1" dirty="0" smtClean="0"/>
              <a:t>G.O.T</a:t>
            </a:r>
            <a:r>
              <a:rPr lang="es-AR" b="1" dirty="0" smtClean="0"/>
              <a:t> 18UI/l   hasta 38 UI/l</a:t>
            </a:r>
            <a:endParaRPr lang="es-ES_tradnl" dirty="0" smtClean="0"/>
          </a:p>
          <a:p>
            <a:r>
              <a:rPr lang="es-MX" b="1" dirty="0" smtClean="0"/>
              <a:t>G.P.T   </a:t>
            </a:r>
            <a:r>
              <a:rPr lang="es-AR" b="1" dirty="0" smtClean="0"/>
              <a:t> </a:t>
            </a:r>
            <a:r>
              <a:rPr lang="es-AR" b="1" dirty="0" smtClean="0">
                <a:solidFill>
                  <a:srgbClr val="FF0000"/>
                </a:solidFill>
              </a:rPr>
              <a:t>81UI/ l  </a:t>
            </a:r>
            <a:r>
              <a:rPr lang="es-AR" b="1" dirty="0" smtClean="0"/>
              <a:t>hasta 41 UI/l</a:t>
            </a:r>
            <a:endParaRPr lang="es-ES_tradnl" dirty="0" smtClean="0"/>
          </a:p>
          <a:p>
            <a:r>
              <a:rPr lang="es-MX" b="1" dirty="0" smtClean="0"/>
              <a:t>FOSFATASA ALCALINA</a:t>
            </a:r>
            <a:r>
              <a:rPr lang="es-AR" b="1" dirty="0" smtClean="0"/>
              <a:t> 42UI/ l   hasta 300 UI/l</a:t>
            </a:r>
            <a:endParaRPr lang="es-ES_tradnl" dirty="0" smtClean="0"/>
          </a:p>
          <a:p>
            <a:r>
              <a:rPr lang="es-MX" b="1" dirty="0" smtClean="0"/>
              <a:t>CALCIO </a:t>
            </a:r>
            <a:r>
              <a:rPr lang="es-AR" b="1" dirty="0" smtClean="0"/>
              <a:t> 8.0mg/dl 9 a 11 mg/dl </a:t>
            </a:r>
            <a:endParaRPr lang="es-ES_tradnl" dirty="0" smtClean="0"/>
          </a:p>
          <a:p>
            <a:r>
              <a:rPr lang="es-MX" b="1" dirty="0" smtClean="0"/>
              <a:t>FOSFORO  </a:t>
            </a:r>
            <a:r>
              <a:rPr lang="es-AR" b="1" dirty="0" smtClean="0"/>
              <a:t> 3.01mg/dl 3-6 mg/dl </a:t>
            </a:r>
            <a:endParaRPr lang="es-ES_tradnl" dirty="0" smtClean="0"/>
          </a:p>
          <a:p>
            <a:r>
              <a:rPr lang="es-MX" b="1" dirty="0" smtClean="0"/>
              <a:t>PROTEINAS TOTALES  </a:t>
            </a:r>
            <a:r>
              <a:rPr lang="es-AR" b="1" dirty="0" smtClean="0"/>
              <a:t> 8.0g/dl 5.7-7.5g/dl</a:t>
            </a:r>
            <a:endParaRPr lang="es-ES_tradnl" dirty="0" smtClean="0"/>
          </a:p>
          <a:p>
            <a:r>
              <a:rPr lang="es-MX" b="1" dirty="0" smtClean="0"/>
              <a:t>ALBUMINA   </a:t>
            </a:r>
            <a:r>
              <a:rPr lang="es-AR" b="1" dirty="0" smtClean="0"/>
              <a:t> 3.0g/dl 2.4 -3.6 g/dl</a:t>
            </a:r>
            <a:endParaRPr lang="es-ES_tradnl" dirty="0" smtClean="0"/>
          </a:p>
          <a:p>
            <a:r>
              <a:rPr lang="es-MX" b="1" dirty="0" smtClean="0"/>
              <a:t>RELACION ALB/GLOBULINA  </a:t>
            </a:r>
            <a:r>
              <a:rPr lang="es-AR" b="1" dirty="0" smtClean="0"/>
              <a:t> 0.6 0.5-1.5</a:t>
            </a:r>
            <a:endParaRPr lang="es-ES_tradnl" dirty="0" smtClean="0"/>
          </a:p>
          <a:p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Ecografía 3/04/17</a:t>
            </a:r>
            <a:br>
              <a:rPr lang="es-ES_tradnl" dirty="0" smtClean="0"/>
            </a:b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196752"/>
            <a:ext cx="8892480" cy="5487888"/>
          </a:xfrm>
        </p:spPr>
        <p:txBody>
          <a:bodyPr>
            <a:normAutofit fontScale="55000" lnSpcReduction="20000"/>
          </a:bodyPr>
          <a:lstStyle/>
          <a:p>
            <a:endParaRPr lang="es-ES_tradnl" dirty="0" smtClean="0"/>
          </a:p>
          <a:p>
            <a:r>
              <a:rPr lang="es-ES_tradnl" b="1" dirty="0" smtClean="0"/>
              <a:t>Propietario: Paciente: FELIPE SILVESTRE </a:t>
            </a:r>
          </a:p>
          <a:p>
            <a:r>
              <a:rPr lang="es-ES_tradnl" b="1" dirty="0" smtClean="0"/>
              <a:t>Estudio solicitado: ECOGRAFIA ABDOMINAL </a:t>
            </a:r>
          </a:p>
          <a:p>
            <a:r>
              <a:rPr lang="es-ES_tradnl" b="1" dirty="0" smtClean="0"/>
              <a:t>Procedimiento: Se realiza </a:t>
            </a:r>
            <a:r>
              <a:rPr lang="es-ES_tradnl" b="1" dirty="0" err="1" smtClean="0"/>
              <a:t>ecotomografia</a:t>
            </a:r>
            <a:r>
              <a:rPr lang="es-ES_tradnl" b="1" dirty="0" smtClean="0"/>
              <a:t> en tiempo real e imagen detenida, con equipo de alta resolución (SONOSITE M TURBO con sonda </a:t>
            </a:r>
            <a:r>
              <a:rPr lang="es-ES_tradnl" b="1" dirty="0" err="1" smtClean="0"/>
              <a:t>convex</a:t>
            </a:r>
            <a:r>
              <a:rPr lang="es-ES_tradnl" b="1" dirty="0" smtClean="0"/>
              <a:t> </a:t>
            </a:r>
            <a:r>
              <a:rPr lang="es-ES_tradnl" b="1" dirty="0" err="1" smtClean="0"/>
              <a:t>array</a:t>
            </a:r>
            <a:r>
              <a:rPr lang="es-ES_tradnl" b="1" dirty="0" smtClean="0"/>
              <a:t> 2 -8Mhz ,que posee </a:t>
            </a:r>
            <a:r>
              <a:rPr lang="es-ES_tradnl" b="1" dirty="0" err="1" smtClean="0"/>
              <a:t>Doppler</a:t>
            </a:r>
            <a:r>
              <a:rPr lang="es-ES_tradnl" b="1" dirty="0" smtClean="0"/>
              <a:t> color, en cortes longitudinales, transversales y axiales. </a:t>
            </a:r>
          </a:p>
          <a:p>
            <a:r>
              <a:rPr lang="es-ES_tradnl" b="1" dirty="0" smtClean="0"/>
              <a:t>INFORME : </a:t>
            </a:r>
          </a:p>
          <a:p>
            <a:r>
              <a:rPr lang="es-ES_tradnl" b="1" dirty="0" smtClean="0"/>
              <a:t>BAZO: de tamaño, forma y contornos conservados.de </a:t>
            </a:r>
            <a:r>
              <a:rPr lang="es-ES_tradnl" b="1" dirty="0" err="1" smtClean="0"/>
              <a:t>ecoestructura</a:t>
            </a:r>
            <a:r>
              <a:rPr lang="es-ES_tradnl" b="1" dirty="0" smtClean="0"/>
              <a:t> </a:t>
            </a:r>
            <a:r>
              <a:rPr lang="es-ES_tradnl" b="1" dirty="0" err="1" smtClean="0"/>
              <a:t>homogenea</a:t>
            </a:r>
            <a:r>
              <a:rPr lang="es-ES_tradnl" b="1" dirty="0" smtClean="0"/>
              <a:t> no constatando lesiones focalizadas. </a:t>
            </a:r>
          </a:p>
          <a:p>
            <a:r>
              <a:rPr lang="es-ES_tradnl" b="1" dirty="0" smtClean="0"/>
              <a:t>HIGADO: discreto aumento del tamaño, forma y contornos conservados; sus bordes netos, y superficie regular. La </a:t>
            </a:r>
            <a:r>
              <a:rPr lang="es-ES_tradnl" b="1" dirty="0" err="1" smtClean="0"/>
              <a:t>ecoestructura</a:t>
            </a:r>
            <a:r>
              <a:rPr lang="es-ES_tradnl" b="1" dirty="0" smtClean="0"/>
              <a:t> es granular fina difusa, sin lesiones focales, con circulación </a:t>
            </a:r>
            <a:r>
              <a:rPr lang="es-ES_tradnl" b="1" dirty="0" err="1" smtClean="0"/>
              <a:t>intrahepatica</a:t>
            </a:r>
            <a:r>
              <a:rPr lang="es-ES_tradnl" b="1" dirty="0" smtClean="0"/>
              <a:t> conservada y </a:t>
            </a:r>
            <a:r>
              <a:rPr lang="es-ES_tradnl" b="1" dirty="0" err="1" smtClean="0"/>
              <a:t>vias</a:t>
            </a:r>
            <a:r>
              <a:rPr lang="es-ES_tradnl" b="1" dirty="0" smtClean="0"/>
              <a:t> biliares sin dilatación. VESICULA BILIAR: distendida, </a:t>
            </a:r>
            <a:r>
              <a:rPr lang="es-ES_tradnl" b="1" dirty="0" err="1" smtClean="0"/>
              <a:t>alitiásica</a:t>
            </a:r>
            <a:r>
              <a:rPr lang="es-ES_tradnl" b="1" dirty="0" smtClean="0"/>
              <a:t>. </a:t>
            </a:r>
            <a:r>
              <a:rPr lang="es-ES_tradnl" sz="3300" b="1" dirty="0" smtClean="0"/>
              <a:t>PANCREAS: </a:t>
            </a:r>
            <a:r>
              <a:rPr lang="es-ES_tradnl" sz="3300" b="1" dirty="0" smtClean="0">
                <a:solidFill>
                  <a:srgbClr val="FF0000"/>
                </a:solidFill>
              </a:rPr>
              <a:t>de </a:t>
            </a:r>
            <a:r>
              <a:rPr lang="es-ES_tradnl" sz="3300" b="1" dirty="0" err="1" smtClean="0">
                <a:solidFill>
                  <a:srgbClr val="FF0000"/>
                </a:solidFill>
              </a:rPr>
              <a:t>aprox</a:t>
            </a:r>
            <a:r>
              <a:rPr lang="es-ES_tradnl" sz="3300" b="1" dirty="0" smtClean="0">
                <a:solidFill>
                  <a:srgbClr val="FF0000"/>
                </a:solidFill>
              </a:rPr>
              <a:t> 10 mm de espesor</a:t>
            </a:r>
            <a:r>
              <a:rPr lang="es-ES_tradnl" b="1" dirty="0" smtClean="0"/>
              <a:t>. Finamente </a:t>
            </a:r>
            <a:r>
              <a:rPr lang="es-ES_tradnl" b="1" dirty="0" err="1" smtClean="0"/>
              <a:t>heterogeneo</a:t>
            </a:r>
            <a:r>
              <a:rPr lang="es-ES_tradnl" b="1" dirty="0" smtClean="0"/>
              <a:t>. ( normal hasta 5 mm) </a:t>
            </a:r>
          </a:p>
          <a:p>
            <a:r>
              <a:rPr lang="es-ES_tradnl" b="1" dirty="0" smtClean="0"/>
              <a:t>TRACTO GE: </a:t>
            </a:r>
            <a:r>
              <a:rPr lang="es-ES_tradnl" sz="3300" b="1" dirty="0" smtClean="0">
                <a:solidFill>
                  <a:srgbClr val="FF0000"/>
                </a:solidFill>
              </a:rPr>
              <a:t>se observan asas con </a:t>
            </a:r>
            <a:r>
              <a:rPr lang="es-ES_tradnl" sz="3300" b="1" dirty="0" err="1" smtClean="0">
                <a:solidFill>
                  <a:srgbClr val="FF0000"/>
                </a:solidFill>
              </a:rPr>
              <a:t>estratificacion</a:t>
            </a:r>
            <a:r>
              <a:rPr lang="es-ES_tradnl" sz="3300" b="1" dirty="0" smtClean="0">
                <a:solidFill>
                  <a:srgbClr val="FF0000"/>
                </a:solidFill>
              </a:rPr>
              <a:t> conservada, con espesor mural de 2,5 mm de espesor. </a:t>
            </a:r>
          </a:p>
          <a:p>
            <a:r>
              <a:rPr lang="es-ES_tradnl" b="1" dirty="0" smtClean="0"/>
              <a:t>VEJIGA: distendida, contenido líquido, sin imágenes vegetantes, </a:t>
            </a:r>
            <a:r>
              <a:rPr lang="es-ES_tradnl" b="1" dirty="0" err="1" smtClean="0"/>
              <a:t>alitiásica</a:t>
            </a:r>
            <a:r>
              <a:rPr lang="es-ES_tradnl" b="1" dirty="0" smtClean="0"/>
              <a:t>. </a:t>
            </a:r>
          </a:p>
          <a:p>
            <a:r>
              <a:rPr lang="es-ES_tradnl" b="1" dirty="0" smtClean="0"/>
              <a:t>RIÑONES: de forma y tamaño conservados, sus contornos son regulares. La </a:t>
            </a:r>
            <a:r>
              <a:rPr lang="es-ES_tradnl" b="1" dirty="0" err="1" smtClean="0"/>
              <a:t>relacion</a:t>
            </a:r>
            <a:r>
              <a:rPr lang="es-ES_tradnl" b="1" dirty="0" smtClean="0"/>
              <a:t> </a:t>
            </a:r>
            <a:r>
              <a:rPr lang="es-ES_tradnl" b="1" dirty="0" err="1" smtClean="0"/>
              <a:t>pielo</a:t>
            </a:r>
            <a:r>
              <a:rPr lang="es-ES_tradnl" b="1" dirty="0" smtClean="0"/>
              <a:t>-parenquimatosa es normal. </a:t>
            </a:r>
            <a:r>
              <a:rPr lang="es-ES_tradnl" b="1" dirty="0" err="1" smtClean="0"/>
              <a:t>Diferenciacion</a:t>
            </a:r>
            <a:r>
              <a:rPr lang="es-ES_tradnl" b="1" dirty="0" smtClean="0"/>
              <a:t> cortico-medular conservada. Cortezas </a:t>
            </a:r>
            <a:r>
              <a:rPr lang="es-ES_tradnl" b="1" dirty="0" err="1" smtClean="0"/>
              <a:t>ecogenicas</a:t>
            </a:r>
            <a:r>
              <a:rPr lang="es-ES_tradnl" b="1" dirty="0" smtClean="0"/>
              <a:t>. </a:t>
            </a:r>
          </a:p>
          <a:p>
            <a:r>
              <a:rPr lang="es-ES_tradnl" b="1" dirty="0" smtClean="0"/>
              <a:t>LINFONODULOS: </a:t>
            </a:r>
            <a:r>
              <a:rPr lang="es-ES_tradnl" sz="2900" b="1" dirty="0" err="1" smtClean="0">
                <a:solidFill>
                  <a:srgbClr val="FF0000"/>
                </a:solidFill>
              </a:rPr>
              <a:t>mesentericos</a:t>
            </a:r>
            <a:r>
              <a:rPr lang="es-ES_tradnl" sz="2900" b="1" dirty="0" smtClean="0">
                <a:solidFill>
                  <a:srgbClr val="FF0000"/>
                </a:solidFill>
              </a:rPr>
              <a:t> con discreto aumento del tamaño</a:t>
            </a:r>
            <a:r>
              <a:rPr lang="es-ES_tradnl" b="1" dirty="0" smtClean="0"/>
              <a:t>, </a:t>
            </a:r>
            <a:r>
              <a:rPr lang="es-ES_tradnl" b="1" dirty="0" err="1" smtClean="0"/>
              <a:t>ecoestrctura</a:t>
            </a:r>
            <a:r>
              <a:rPr lang="es-ES_tradnl" b="1" dirty="0" smtClean="0"/>
              <a:t> conservada. </a:t>
            </a:r>
          </a:p>
          <a:p>
            <a:r>
              <a:rPr lang="es-ES_tradnl" dirty="0" smtClean="0"/>
              <a:t>No se detecta líquido libre en cavidad </a:t>
            </a:r>
            <a:r>
              <a:rPr lang="es-ES_tradnl" dirty="0" err="1" smtClean="0"/>
              <a:t>adbominal</a:t>
            </a:r>
            <a:r>
              <a:rPr lang="es-ES_tradnl" dirty="0" smtClean="0"/>
              <a:t> ni pleural, grandes vasos conservados. </a:t>
            </a:r>
          </a:p>
          <a:p>
            <a:endParaRPr lang="es-ES_tradnl" b="1" dirty="0" smtClean="0"/>
          </a:p>
          <a:p>
            <a:r>
              <a:rPr lang="es-ES_tradnl" sz="3600" b="1" dirty="0" smtClean="0">
                <a:solidFill>
                  <a:srgbClr val="FF0000"/>
                </a:solidFill>
              </a:rPr>
              <a:t>CONCLUSION: HEPATOPATIA DIFUSA. CAMBIOS RENALES CORTICALES. ADENOPATIA REACTIVA. </a:t>
            </a:r>
            <a:endParaRPr lang="es-ES_tradnl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05/04/17 Laparotomía </a:t>
            </a:r>
            <a:endParaRPr lang="es-ES_tradnl" dirty="0"/>
          </a:p>
        </p:txBody>
      </p:sp>
      <p:pic>
        <p:nvPicPr>
          <p:cNvPr id="4" name="3 Marcador de contenido" descr="WP_20170406_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4180" y="1935163"/>
            <a:ext cx="7795640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es-ES_tradnl" sz="3200" dirty="0" smtClean="0"/>
              <a:t>Laboratorio  5/04/17</a:t>
            </a:r>
            <a:endParaRPr lang="es-ES_tradnl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numCol="2">
            <a:normAutofit fontScale="77500" lnSpcReduction="20000"/>
          </a:bodyPr>
          <a:lstStyle/>
          <a:p>
            <a:r>
              <a:rPr lang="es-ES" b="1" dirty="0" smtClean="0"/>
              <a:t>HEMOGRAMA</a:t>
            </a:r>
            <a:endParaRPr lang="es-ES_tradnl" dirty="0" smtClean="0"/>
          </a:p>
          <a:p>
            <a:r>
              <a:rPr lang="es-ES" b="1" dirty="0" smtClean="0"/>
              <a:t>Leucocitos: </a:t>
            </a:r>
            <a:r>
              <a:rPr lang="es-AR" b="1" dirty="0" smtClean="0"/>
              <a:t>8.400 mm</a:t>
            </a:r>
            <a:r>
              <a:rPr lang="es-AR" b="1" baseline="30000" dirty="0" smtClean="0"/>
              <a:t>3</a:t>
            </a:r>
            <a:r>
              <a:rPr lang="es-AR" b="1" dirty="0" smtClean="0"/>
              <a:t>  5.000-14.000 mm</a:t>
            </a:r>
            <a:r>
              <a:rPr lang="es-AR" b="1" baseline="30000" dirty="0" smtClean="0"/>
              <a:t>3</a:t>
            </a:r>
            <a:endParaRPr lang="es-ES_tradnl" dirty="0" smtClean="0"/>
          </a:p>
          <a:p>
            <a:r>
              <a:rPr lang="es-ES" b="1" dirty="0" smtClean="0"/>
              <a:t>Eritrocitos: </a:t>
            </a:r>
            <a:r>
              <a:rPr lang="es-ES" b="1" baseline="30000" dirty="0" smtClean="0"/>
              <a:t>  </a:t>
            </a:r>
            <a:r>
              <a:rPr lang="es-AR" b="1" dirty="0" smtClean="0"/>
              <a:t>2.698.000mm</a:t>
            </a:r>
            <a:r>
              <a:rPr lang="es-AR" b="1" baseline="30000" dirty="0" smtClean="0"/>
              <a:t>3</a:t>
            </a:r>
            <a:r>
              <a:rPr lang="es-AR" b="1" dirty="0" smtClean="0"/>
              <a:t>  </a:t>
            </a:r>
            <a:endParaRPr lang="es-ES_tradnl" dirty="0" smtClean="0"/>
          </a:p>
          <a:p>
            <a:r>
              <a:rPr lang="es-AR" b="1" dirty="0" smtClean="0"/>
              <a:t>5.000.000-10.000.000  mm</a:t>
            </a:r>
            <a:r>
              <a:rPr lang="es-AR" b="1" baseline="30000" dirty="0" smtClean="0"/>
              <a:t>3</a:t>
            </a:r>
            <a:endParaRPr lang="es-ES_tradnl" dirty="0" smtClean="0"/>
          </a:p>
          <a:p>
            <a:r>
              <a:rPr lang="es-ES" b="1" dirty="0" smtClean="0"/>
              <a:t>Hemoglobina:</a:t>
            </a:r>
            <a:r>
              <a:rPr lang="es-AR" b="1" dirty="0" smtClean="0"/>
              <a:t>5.0g/dl   8-15 g/dl</a:t>
            </a:r>
            <a:endParaRPr lang="es-ES_tradnl" dirty="0" smtClean="0"/>
          </a:p>
          <a:p>
            <a:r>
              <a:rPr lang="es-ES" b="1" dirty="0" smtClean="0"/>
              <a:t>Hematocrito: </a:t>
            </a:r>
            <a:r>
              <a:rPr lang="es-AR" b="1" dirty="0" smtClean="0"/>
              <a:t>14.2 %30-45 %</a:t>
            </a:r>
            <a:endParaRPr lang="es-ES_tradnl" dirty="0" smtClean="0"/>
          </a:p>
          <a:p>
            <a:r>
              <a:rPr lang="es-ES" b="1" dirty="0" smtClean="0"/>
              <a:t>VCM:     </a:t>
            </a:r>
            <a:r>
              <a:rPr lang="es-AR" b="1" dirty="0" smtClean="0"/>
              <a:t>54.61 fl42-53 </a:t>
            </a:r>
            <a:r>
              <a:rPr lang="es-AR" b="1" dirty="0" err="1" smtClean="0"/>
              <a:t>fl</a:t>
            </a:r>
            <a:endParaRPr lang="es-ES_tradnl" dirty="0" smtClean="0"/>
          </a:p>
          <a:p>
            <a:r>
              <a:rPr lang="es-ES_tradnl" b="1" dirty="0" smtClean="0"/>
              <a:t>MHC:     </a:t>
            </a:r>
            <a:r>
              <a:rPr lang="es-AR" b="1" dirty="0" smtClean="0"/>
              <a:t>19.23 pg12,5-17,5 %</a:t>
            </a:r>
            <a:endParaRPr lang="es-ES_tradnl" dirty="0" smtClean="0"/>
          </a:p>
          <a:p>
            <a:r>
              <a:rPr lang="es-ES_tradnl" b="1" dirty="0" smtClean="0"/>
              <a:t>CHCM:  </a:t>
            </a:r>
            <a:r>
              <a:rPr lang="es-AR" b="1" dirty="0" smtClean="0"/>
              <a:t>35.2 g/dl30-34 g/dl</a:t>
            </a:r>
            <a:endParaRPr lang="es-ES_tradnl" dirty="0" smtClean="0"/>
          </a:p>
          <a:p>
            <a:r>
              <a:rPr lang="es-ES_tradnl" b="1" dirty="0" smtClean="0"/>
              <a:t>Recuento </a:t>
            </a:r>
            <a:r>
              <a:rPr lang="es-ES_tradnl" b="1" dirty="0" err="1" smtClean="0"/>
              <a:t>plaquetario</a:t>
            </a:r>
            <a:r>
              <a:rPr lang="es-ES_tradnl" b="1" dirty="0" smtClean="0"/>
              <a:t>:</a:t>
            </a:r>
            <a:r>
              <a:rPr lang="es-AR" b="1" dirty="0" smtClean="0"/>
              <a:t>198.000mm3</a:t>
            </a:r>
            <a:endParaRPr lang="es-ES_tradnl" dirty="0" smtClean="0"/>
          </a:p>
          <a:p>
            <a:r>
              <a:rPr lang="es-AR" b="1" dirty="0" smtClean="0"/>
              <a:t>150.000-600.000 mm3</a:t>
            </a:r>
            <a:endParaRPr lang="es-ES_tradnl" dirty="0" smtClean="0"/>
          </a:p>
          <a:p>
            <a:r>
              <a:rPr lang="es-ES" b="1" dirty="0" smtClean="0"/>
              <a:t> </a:t>
            </a:r>
          </a:p>
          <a:p>
            <a:endParaRPr lang="es-ES" b="1" dirty="0" smtClean="0"/>
          </a:p>
          <a:p>
            <a:r>
              <a:rPr lang="es-MX" b="1" dirty="0" smtClean="0"/>
              <a:t>FORMULA LEUCOCITARIA RELATIVA</a:t>
            </a:r>
            <a:endParaRPr lang="es-ES_tradnl" dirty="0" smtClean="0"/>
          </a:p>
          <a:p>
            <a:r>
              <a:rPr lang="es-ES" b="1" dirty="0" err="1" smtClean="0"/>
              <a:t>Neutrófilos</a:t>
            </a:r>
            <a:r>
              <a:rPr lang="es-ES" b="1" dirty="0" smtClean="0"/>
              <a:t> en banda:  </a:t>
            </a:r>
            <a:r>
              <a:rPr lang="es-AR" b="1" dirty="0" smtClean="0"/>
              <a:t>3%0-3 %</a:t>
            </a:r>
            <a:endParaRPr lang="es-ES_tradnl" dirty="0" smtClean="0"/>
          </a:p>
          <a:p>
            <a:r>
              <a:rPr lang="es-ES" b="1" dirty="0" err="1" smtClean="0"/>
              <a:t>Neutrófilos</a:t>
            </a:r>
            <a:r>
              <a:rPr lang="es-ES" b="1" dirty="0" smtClean="0"/>
              <a:t> segmentados:</a:t>
            </a:r>
            <a:r>
              <a:rPr lang="es-AR" b="1" dirty="0" smtClean="0"/>
              <a:t> 52%60-77 %</a:t>
            </a:r>
            <a:endParaRPr lang="es-ES_tradnl" dirty="0" smtClean="0"/>
          </a:p>
          <a:p>
            <a:r>
              <a:rPr lang="es-ES" b="1" dirty="0" smtClean="0"/>
              <a:t>Linfocitos:  </a:t>
            </a:r>
            <a:r>
              <a:rPr lang="es-AR" b="1" dirty="0" smtClean="0"/>
              <a:t> 36%15-35 %</a:t>
            </a:r>
            <a:endParaRPr lang="es-ES_tradnl" dirty="0" smtClean="0"/>
          </a:p>
          <a:p>
            <a:r>
              <a:rPr lang="es-ES" b="1" dirty="0" smtClean="0"/>
              <a:t>Monocitos:   </a:t>
            </a:r>
            <a:r>
              <a:rPr lang="es-AR" b="1" dirty="0" smtClean="0"/>
              <a:t> 1%2-7 %</a:t>
            </a:r>
            <a:r>
              <a:rPr lang="es-ES" b="1" dirty="0" err="1" smtClean="0"/>
              <a:t>Eosinófilos</a:t>
            </a:r>
            <a:r>
              <a:rPr lang="es-ES" b="1" dirty="0" smtClean="0"/>
              <a:t>:  </a:t>
            </a:r>
            <a:r>
              <a:rPr lang="es-AR" b="1" dirty="0" smtClean="0"/>
              <a:t> 8%</a:t>
            </a:r>
            <a:endParaRPr lang="es-ES_tradnl" dirty="0" smtClean="0"/>
          </a:p>
          <a:p>
            <a:r>
              <a:rPr lang="es-AR" b="1" dirty="0" smtClean="0"/>
              <a:t>2-5%</a:t>
            </a:r>
            <a:endParaRPr lang="es-ES_tradnl" dirty="0" smtClean="0"/>
          </a:p>
          <a:p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4 Marcador de contenido" descr="WP_20170406_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916832"/>
            <a:ext cx="7795640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5 Marcador de contenido" descr="WP_20170406_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315416"/>
            <a:ext cx="3419872" cy="6073693"/>
          </a:xfrm>
        </p:spPr>
      </p:pic>
      <p:pic>
        <p:nvPicPr>
          <p:cNvPr id="7" name="6 Imagen" descr="WP_20170406_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7" y="-531440"/>
            <a:ext cx="3486255" cy="6264696"/>
          </a:xfrm>
          <a:prstGeom prst="rect">
            <a:avLst/>
          </a:prstGeom>
        </p:spPr>
      </p:pic>
      <p:pic>
        <p:nvPicPr>
          <p:cNvPr id="8" name="3 Marcador de contenido" descr="WP_20170406_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1231008"/>
            <a:ext cx="3168352" cy="5626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8" name="7 Marcador de contenido" descr="WP_20170406_0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40568" y="404664"/>
            <a:ext cx="10821694" cy="60932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WP_20170406_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68560" y="620688"/>
            <a:ext cx="9874375" cy="5559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WP_20170406_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68560" y="533400"/>
            <a:ext cx="11232489" cy="6324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 </a:t>
            </a:r>
            <a:r>
              <a:rPr lang="es-ES_tradnl" sz="3100" dirty="0" smtClean="0">
                <a:solidFill>
                  <a:srgbClr val="FF0000"/>
                </a:solidFill>
              </a:rPr>
              <a:t>Los Felinos acuden 50 % menos que los Caninos al   Veterinario.</a:t>
            </a:r>
            <a:endParaRPr lang="es-ES_tradnl" sz="31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916832"/>
            <a:ext cx="8352928" cy="4536504"/>
          </a:xfrm>
        </p:spPr>
        <p:txBody>
          <a:bodyPr>
            <a:normAutofit/>
          </a:bodyPr>
          <a:lstStyle/>
          <a:p>
            <a:r>
              <a:rPr lang="es-ES_tradnl" dirty="0" smtClean="0"/>
              <a:t>Causas; </a:t>
            </a:r>
          </a:p>
          <a:p>
            <a:r>
              <a:rPr lang="es-ES_tradnl" dirty="0" smtClean="0"/>
              <a:t>Dificultad para que el propietario se de cuenta que esta enfermo.</a:t>
            </a:r>
          </a:p>
          <a:p>
            <a:r>
              <a:rPr lang="es-ES_tradnl" dirty="0" smtClean="0"/>
              <a:t>Signos sutiles, se dan cuenta tarde.</a:t>
            </a:r>
          </a:p>
          <a:p>
            <a:r>
              <a:rPr lang="es-ES_tradnl" dirty="0" smtClean="0"/>
              <a:t>Stress por parte del Paciente y Propietario.</a:t>
            </a:r>
          </a:p>
          <a:p>
            <a:r>
              <a:rPr lang="es-ES_tradnl" dirty="0" smtClean="0"/>
              <a:t> Desinformación y Frustración, circulo vicioso que empeora el cuadro.</a:t>
            </a:r>
          </a:p>
          <a:p>
            <a:endParaRPr lang="es-ES_tradnl" dirty="0" smtClean="0"/>
          </a:p>
          <a:p>
            <a:endParaRPr lang="es-ES_tradnl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WP_20170406_0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5962018" cy="3356992"/>
          </a:xfrm>
        </p:spPr>
      </p:pic>
      <p:pic>
        <p:nvPicPr>
          <p:cNvPr id="5" name="4 Imagen" descr="WP_20170406_0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9690" y="3257600"/>
            <a:ext cx="6394310" cy="36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Citología de Nódulos Intestinales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328592"/>
          </a:xfrm>
        </p:spPr>
        <p:txBody>
          <a:bodyPr>
            <a:normAutofit fontScale="55000" lnSpcReduction="20000"/>
          </a:bodyPr>
          <a:lstStyle/>
          <a:p>
            <a:r>
              <a:rPr lang="es-ES_tradnl" b="1" dirty="0" smtClean="0"/>
              <a:t>Material remitido:</a:t>
            </a:r>
            <a:r>
              <a:rPr lang="es-ES_tradnl" dirty="0" smtClean="0"/>
              <a:t>  </a:t>
            </a:r>
          </a:p>
          <a:p>
            <a:r>
              <a:rPr lang="es-ES_tradnl" dirty="0" smtClean="0"/>
              <a:t>Muestra 1: Extendidos citológicos (intestino grueso)</a:t>
            </a:r>
          </a:p>
          <a:p>
            <a:r>
              <a:rPr lang="es-ES_tradnl" dirty="0" smtClean="0"/>
              <a:t> Muestra 2: Extendidos citológicos (intestino delgado)</a:t>
            </a:r>
            <a:endParaRPr lang="es-ES_tradnl" b="1" dirty="0" smtClean="0"/>
          </a:p>
          <a:p>
            <a:endParaRPr lang="es-ES_tradnl" dirty="0" smtClean="0"/>
          </a:p>
          <a:p>
            <a:r>
              <a:rPr lang="es-ES" b="1" dirty="0" smtClean="0"/>
              <a:t>INFORME DE ESTUDIO  CITOLÓGICO</a:t>
            </a:r>
            <a:endParaRPr lang="es-ES_tradnl" dirty="0" smtClean="0"/>
          </a:p>
          <a:p>
            <a:pPr>
              <a:buNone/>
            </a:pPr>
            <a:endParaRPr lang="es-ES_tradnl" dirty="0" smtClean="0"/>
          </a:p>
          <a:p>
            <a:r>
              <a:rPr lang="es-ES" b="1" u="sng" dirty="0" smtClean="0"/>
              <a:t>DESCRIPCION MACROSCOPICA</a:t>
            </a:r>
            <a:r>
              <a:rPr lang="es-ES" u="sng" dirty="0" smtClean="0"/>
              <a:t>:</a:t>
            </a:r>
            <a:endParaRPr lang="es-ES_tradnl" dirty="0" smtClean="0"/>
          </a:p>
          <a:p>
            <a:r>
              <a:rPr lang="es-ES" dirty="0" smtClean="0"/>
              <a:t>Muestra 1</a:t>
            </a:r>
            <a:r>
              <a:rPr lang="es-ES" b="1" dirty="0" smtClean="0"/>
              <a:t> </a:t>
            </a:r>
            <a:r>
              <a:rPr lang="es-ES" dirty="0" smtClean="0"/>
              <a:t>Se recibe dos  preparados citológicos, fijados al aire, que se colorean con tinción de Wright.                </a:t>
            </a:r>
            <a:endParaRPr lang="es-ES_tradnl" dirty="0" smtClean="0"/>
          </a:p>
          <a:p>
            <a:r>
              <a:rPr lang="es-ES" dirty="0" smtClean="0"/>
              <a:t>Muestra 2</a:t>
            </a:r>
            <a:r>
              <a:rPr lang="es-ES" b="1" dirty="0" smtClean="0"/>
              <a:t> </a:t>
            </a:r>
            <a:r>
              <a:rPr lang="es-ES" dirty="0" smtClean="0"/>
              <a:t>Se recibe dos preparados citológicos, fijados al aire, que se colorean con tinción de Wright.                </a:t>
            </a:r>
            <a:endParaRPr lang="es-ES_tradnl" dirty="0" smtClean="0"/>
          </a:p>
          <a:p>
            <a:r>
              <a:rPr lang="es-ES" dirty="0" smtClean="0"/>
              <a:t> </a:t>
            </a:r>
            <a:endParaRPr lang="es-ES_tradnl" dirty="0" smtClean="0"/>
          </a:p>
          <a:p>
            <a:r>
              <a:rPr lang="es-ES" b="1" u="sng" dirty="0" smtClean="0"/>
              <a:t>DESCRIPCION MICROSCOPICA</a:t>
            </a:r>
            <a:r>
              <a:rPr lang="es-ES" dirty="0" smtClean="0"/>
              <a:t>: </a:t>
            </a:r>
            <a:endParaRPr lang="es-ES_tradnl" dirty="0" smtClean="0"/>
          </a:p>
          <a:p>
            <a:r>
              <a:rPr lang="es-ES" dirty="0" smtClean="0"/>
              <a:t>Muestra 1: Los preparados estudiados presentan  buena cantidad de material, constituido por un fondo </a:t>
            </a:r>
            <a:r>
              <a:rPr lang="es-ES" dirty="0" err="1" smtClean="0"/>
              <a:t>sero</a:t>
            </a:r>
            <a:r>
              <a:rPr lang="es-ES" dirty="0" smtClean="0"/>
              <a:t> hemático donde se observa una población células compuesta por abundantes linfocitos, </a:t>
            </a:r>
            <a:r>
              <a:rPr lang="es-ES" dirty="0" err="1" smtClean="0"/>
              <a:t>linfoblastos</a:t>
            </a:r>
            <a:r>
              <a:rPr lang="es-ES" dirty="0" smtClean="0"/>
              <a:t> , moderada cantidad de </a:t>
            </a:r>
            <a:r>
              <a:rPr lang="es-ES" dirty="0" err="1" smtClean="0"/>
              <a:t>neutrófilos</a:t>
            </a:r>
            <a:r>
              <a:rPr lang="es-ES" dirty="0" smtClean="0"/>
              <a:t>, </a:t>
            </a:r>
            <a:r>
              <a:rPr lang="es-ES" dirty="0" err="1" smtClean="0"/>
              <a:t>eosinofilos</a:t>
            </a:r>
            <a:r>
              <a:rPr lang="es-ES" dirty="0" smtClean="0"/>
              <a:t> y  células plasmáticas.</a:t>
            </a:r>
            <a:endParaRPr lang="es-ES_tradnl" dirty="0" smtClean="0"/>
          </a:p>
          <a:p>
            <a:r>
              <a:rPr lang="es-ES" dirty="0" smtClean="0"/>
              <a:t>Además se observa núcleos sueltos y lisis celular.</a:t>
            </a:r>
            <a:endParaRPr lang="es-ES_tradnl" dirty="0" smtClean="0"/>
          </a:p>
          <a:p>
            <a:r>
              <a:rPr lang="es-ES" dirty="0" smtClean="0"/>
              <a:t> </a:t>
            </a:r>
            <a:endParaRPr lang="es-ES_tradnl" dirty="0" smtClean="0"/>
          </a:p>
          <a:p>
            <a:r>
              <a:rPr lang="es-ES" dirty="0" smtClean="0"/>
              <a:t>Muestra 2: Los extendidos evaluados presentan moderada cantidad de material constituido por un fondo </a:t>
            </a:r>
            <a:r>
              <a:rPr lang="es-ES" dirty="0" err="1" smtClean="0"/>
              <a:t>sero</a:t>
            </a:r>
            <a:r>
              <a:rPr lang="es-ES" dirty="0" smtClean="0"/>
              <a:t> hemático donde se observa abundantes linfocitos, </a:t>
            </a:r>
            <a:r>
              <a:rPr lang="es-ES" dirty="0" err="1" smtClean="0"/>
              <a:t>linfoblastos</a:t>
            </a:r>
            <a:r>
              <a:rPr lang="es-ES" dirty="0" smtClean="0"/>
              <a:t>, escasa cantidad </a:t>
            </a:r>
            <a:r>
              <a:rPr lang="es-ES" dirty="0" err="1" smtClean="0"/>
              <a:t>neutrófilos</a:t>
            </a:r>
            <a:r>
              <a:rPr lang="es-ES" dirty="0" smtClean="0"/>
              <a:t> y células plasmáticas y </a:t>
            </a:r>
            <a:r>
              <a:rPr lang="es-ES" dirty="0" err="1" smtClean="0"/>
              <a:t>eosinofilos</a:t>
            </a:r>
            <a:r>
              <a:rPr lang="es-ES" dirty="0" smtClean="0"/>
              <a:t>.</a:t>
            </a:r>
            <a:endParaRPr lang="es-ES_tradnl" dirty="0" smtClean="0"/>
          </a:p>
          <a:p>
            <a:r>
              <a:rPr lang="es-ES" b="1" dirty="0" smtClean="0"/>
              <a:t>   </a:t>
            </a:r>
            <a:endParaRPr lang="es-ES_tradnl" dirty="0" smtClean="0"/>
          </a:p>
          <a:p>
            <a:r>
              <a:rPr lang="es-ES" b="1" u="sng" dirty="0" smtClean="0"/>
              <a:t>DIAGNOSTICO CITOLÓGICO</a:t>
            </a:r>
            <a:r>
              <a:rPr lang="es-ES" dirty="0" smtClean="0"/>
              <a:t>: </a:t>
            </a:r>
            <a:r>
              <a:rPr lang="es-ES" sz="3600" dirty="0" smtClean="0">
                <a:solidFill>
                  <a:srgbClr val="FF0000"/>
                </a:solidFill>
              </a:rPr>
              <a:t>El cuadro citológico sugiere el inicio de un proceso </a:t>
            </a:r>
            <a:r>
              <a:rPr lang="es-ES" sz="3600" dirty="0" err="1" smtClean="0">
                <a:solidFill>
                  <a:srgbClr val="FF0000"/>
                </a:solidFill>
              </a:rPr>
              <a:t>linfoproliferativo</a:t>
            </a:r>
            <a:r>
              <a:rPr lang="es-ES" sz="3600" dirty="0" smtClean="0">
                <a:solidFill>
                  <a:srgbClr val="FF0000"/>
                </a:solidFill>
              </a:rPr>
              <a:t>.</a:t>
            </a:r>
            <a:endParaRPr lang="es-ES_tradnl" sz="3600" dirty="0" smtClean="0">
              <a:solidFill>
                <a:srgbClr val="FF0000"/>
              </a:solidFill>
            </a:endParaRPr>
          </a:p>
          <a:p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s-ES_tradnl" dirty="0" smtClean="0"/>
              <a:t>Histopatología 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328592"/>
          </a:xfrm>
        </p:spPr>
        <p:txBody>
          <a:bodyPr>
            <a:normAutofit fontScale="62500" lnSpcReduction="20000"/>
          </a:bodyPr>
          <a:lstStyle/>
          <a:p>
            <a:r>
              <a:rPr lang="es-ES_tradnl" b="1" dirty="0" smtClean="0"/>
              <a:t>Material remitido: biopsia de intestino delgado.   </a:t>
            </a:r>
            <a:endParaRPr lang="es-ES_tradnl" dirty="0" smtClean="0"/>
          </a:p>
          <a:p>
            <a:r>
              <a:rPr lang="es-ES_tradnl" b="1" dirty="0" smtClean="0"/>
              <a:t> Técnica: Inclusión en parafina                                     Coloración: H&amp; E     </a:t>
            </a:r>
            <a:endParaRPr lang="es-ES_tradnl" dirty="0" smtClean="0"/>
          </a:p>
          <a:p>
            <a:pPr>
              <a:buNone/>
            </a:pPr>
            <a:r>
              <a:rPr lang="es-ES_tradnl" b="1" dirty="0" smtClean="0"/>
              <a:t>                                       </a:t>
            </a:r>
            <a:endParaRPr lang="es-ES_tradnl" dirty="0" smtClean="0"/>
          </a:p>
          <a:p>
            <a:r>
              <a:rPr lang="es-ES" b="1" dirty="0" smtClean="0"/>
              <a:t>INFORME DE ESTUDIO  HISTOPATOLÓGICO</a:t>
            </a:r>
            <a:endParaRPr lang="es-ES_tradnl" dirty="0" smtClean="0"/>
          </a:p>
          <a:p>
            <a:pPr>
              <a:buNone/>
            </a:pPr>
            <a:r>
              <a:rPr lang="es-MX" dirty="0" smtClean="0"/>
              <a:t>                                                                                               </a:t>
            </a:r>
            <a:endParaRPr lang="es-ES_tradnl" b="1" dirty="0" smtClean="0"/>
          </a:p>
          <a:p>
            <a:r>
              <a:rPr lang="es-ES" b="1" u="sng" dirty="0" smtClean="0"/>
              <a:t>DESCRIPCION MACROSCOPICA:</a:t>
            </a:r>
            <a:r>
              <a:rPr lang="es-ES" dirty="0" smtClean="0"/>
              <a:t>  Se recibe fragmento de </a:t>
            </a:r>
            <a:r>
              <a:rPr lang="es-ES" sz="4500" dirty="0" smtClean="0">
                <a:solidFill>
                  <a:srgbClr val="FF0000"/>
                </a:solidFill>
              </a:rPr>
              <a:t>yeyuno</a:t>
            </a:r>
            <a:r>
              <a:rPr lang="es-ES" dirty="0" smtClean="0"/>
              <a:t> que mide 1 x 0.5 x 0.2 cm, blanquecino homogéneo </a:t>
            </a:r>
            <a:r>
              <a:rPr lang="es-ES" dirty="0" err="1" smtClean="0"/>
              <a:t>fibroelastico</a:t>
            </a:r>
            <a:r>
              <a:rPr lang="es-ES" dirty="0" smtClean="0"/>
              <a:t>.</a:t>
            </a:r>
            <a:endParaRPr lang="es-ES_tradnl" dirty="0" smtClean="0"/>
          </a:p>
          <a:p>
            <a:r>
              <a:rPr lang="es-ES" b="1" dirty="0" smtClean="0"/>
              <a:t> </a:t>
            </a:r>
            <a:r>
              <a:rPr lang="es-ES" b="1" u="sng" dirty="0" smtClean="0"/>
              <a:t>DESCRIPCION MICROSCOPICA</a:t>
            </a:r>
            <a:r>
              <a:rPr lang="es-ES" dirty="0" smtClean="0"/>
              <a:t>: En la muestra remitida se observó en la lámina propia, </a:t>
            </a:r>
            <a:r>
              <a:rPr lang="es-ES" dirty="0" err="1" smtClean="0"/>
              <a:t>submucosa</a:t>
            </a:r>
            <a:r>
              <a:rPr lang="es-ES" dirty="0" smtClean="0"/>
              <a:t> y capas musculares una proliferación </a:t>
            </a:r>
            <a:r>
              <a:rPr lang="es-ES" dirty="0" err="1" smtClean="0"/>
              <a:t>monomórfica</a:t>
            </a:r>
            <a:r>
              <a:rPr lang="es-ES" dirty="0" smtClean="0"/>
              <a:t>, difusa, de células </a:t>
            </a:r>
            <a:r>
              <a:rPr lang="es-ES" dirty="0" err="1" smtClean="0"/>
              <a:t>linfocíticas</a:t>
            </a:r>
            <a:r>
              <a:rPr lang="es-ES" dirty="0" smtClean="0"/>
              <a:t> (con elevada densidad celular), con patrón de crecimiento </a:t>
            </a:r>
            <a:r>
              <a:rPr lang="es-ES" dirty="0" err="1" smtClean="0"/>
              <a:t>infiltrativo</a:t>
            </a:r>
            <a:r>
              <a:rPr lang="es-ES" dirty="0" smtClean="0"/>
              <a:t>, extendiéndose y afectando al epitelio de revestimiento y glándulas de </a:t>
            </a:r>
            <a:r>
              <a:rPr lang="es-ES" dirty="0" err="1" smtClean="0"/>
              <a:t>Lieberkühn</a:t>
            </a:r>
            <a:r>
              <a:rPr lang="es-ES" dirty="0" smtClean="0"/>
              <a:t>, como linfocitos aislados o formando discretos nidos. </a:t>
            </a:r>
            <a:r>
              <a:rPr lang="es-ES_tradnl" dirty="0" smtClean="0"/>
              <a:t>Las células </a:t>
            </a:r>
            <a:r>
              <a:rPr lang="es-ES_tradnl" dirty="0" err="1" smtClean="0"/>
              <a:t>linfocíticas</a:t>
            </a:r>
            <a:r>
              <a:rPr lang="es-ES_tradnl" dirty="0" smtClean="0"/>
              <a:t> estaban dispuestas en láminas sólidas; presentaban un núcleo esférico e </a:t>
            </a:r>
            <a:r>
              <a:rPr lang="es-ES_tradnl" dirty="0" err="1" smtClean="0"/>
              <a:t>hipercromático</a:t>
            </a:r>
            <a:r>
              <a:rPr lang="es-ES_tradnl" dirty="0" smtClean="0"/>
              <a:t>, ocasionalmente con nucléolo evidente y escasa cantidad de citoplasma </a:t>
            </a:r>
            <a:r>
              <a:rPr lang="es-ES_tradnl" dirty="0" err="1" smtClean="0"/>
              <a:t>basófilo</a:t>
            </a:r>
            <a:r>
              <a:rPr lang="es-ES_tradnl" dirty="0" smtClean="0"/>
              <a:t> claro. El </a:t>
            </a:r>
            <a:r>
              <a:rPr lang="es-ES_tradnl" dirty="0" err="1" smtClean="0"/>
              <a:t>pleomorfismo</a:t>
            </a:r>
            <a:r>
              <a:rPr lang="es-ES_tradnl" dirty="0" smtClean="0"/>
              <a:t> era escaso, con leve anisocitosis y </a:t>
            </a:r>
            <a:r>
              <a:rPr lang="es-ES_tradnl" dirty="0" err="1" smtClean="0"/>
              <a:t>anisocariosis</a:t>
            </a:r>
            <a:r>
              <a:rPr lang="es-ES_tradnl" dirty="0" smtClean="0"/>
              <a:t>. El índice mitótico era bajo. Moderada atrofia y fusión de vellosidades, caracterizada por acortamiento de la longitud y aumento de espesor de las mismas.</a:t>
            </a:r>
          </a:p>
          <a:p>
            <a:r>
              <a:rPr lang="es-ES" dirty="0" smtClean="0"/>
              <a:t> </a:t>
            </a:r>
            <a:r>
              <a:rPr lang="es-ES" b="1" u="sng" dirty="0" smtClean="0"/>
              <a:t>DIAGNOSTICO HISTOPATOLOGICO:</a:t>
            </a:r>
            <a:r>
              <a:rPr lang="es-ES" b="1" dirty="0" smtClean="0"/>
              <a:t> </a:t>
            </a:r>
            <a:r>
              <a:rPr lang="es-ES" sz="3800" dirty="0" smtClean="0">
                <a:solidFill>
                  <a:srgbClr val="FF0000"/>
                </a:solidFill>
              </a:rPr>
              <a:t>El cuadro histopatológico corresponde a u Trastorno </a:t>
            </a:r>
            <a:r>
              <a:rPr lang="es-ES" sz="3800" dirty="0" err="1" smtClean="0">
                <a:solidFill>
                  <a:srgbClr val="FF0000"/>
                </a:solidFill>
              </a:rPr>
              <a:t>linfoproliferativo</a:t>
            </a:r>
            <a:r>
              <a:rPr lang="es-ES" sz="3800" dirty="0" smtClean="0">
                <a:solidFill>
                  <a:srgbClr val="FF0000"/>
                </a:solidFill>
              </a:rPr>
              <a:t>, compatible con linfoma </a:t>
            </a:r>
            <a:r>
              <a:rPr lang="es-ES" sz="3800" dirty="0" err="1" smtClean="0">
                <a:solidFill>
                  <a:srgbClr val="FF0000"/>
                </a:solidFill>
              </a:rPr>
              <a:t>linfocítico</a:t>
            </a:r>
            <a:r>
              <a:rPr lang="es-ES" sz="3800" dirty="0" smtClean="0">
                <a:solidFill>
                  <a:srgbClr val="FF0000"/>
                </a:solidFill>
              </a:rPr>
              <a:t> intestinal. </a:t>
            </a:r>
            <a:endParaRPr lang="es-ES_tradnl" sz="3800" dirty="0" smtClean="0">
              <a:solidFill>
                <a:srgbClr val="FF0000"/>
              </a:solidFill>
            </a:endParaRPr>
          </a:p>
          <a:p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Imagen 0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31549"/>
            <a:ext cx="4139952" cy="7352553"/>
          </a:xfrm>
        </p:spPr>
      </p:pic>
      <p:pic>
        <p:nvPicPr>
          <p:cNvPr id="5" name="4 Imagen" descr="Imagen 1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8532" y="0"/>
            <a:ext cx="485546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1143000"/>
          </a:xfrm>
        </p:spPr>
        <p:txBody>
          <a:bodyPr/>
          <a:lstStyle/>
          <a:p>
            <a:r>
              <a:rPr lang="es-ES_tradnl" dirty="0" smtClean="0"/>
              <a:t>Chiquito ( Siames,8 años ) </a:t>
            </a:r>
            <a:endParaRPr lang="es-ES_tradnl" dirty="0"/>
          </a:p>
        </p:txBody>
      </p:sp>
      <p:pic>
        <p:nvPicPr>
          <p:cNvPr id="4" name="3 Marcador de contenido" descr="20170412_180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844824"/>
            <a:ext cx="6372200" cy="4779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20170412_1805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8424936" cy="63187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5 Marcador de contenido" descr="20170412_1812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964488" cy="67233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Imagen" descr="20170412_181239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-1714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4 Imagen" descr="20170412_1814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8028384" cy="6021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20170412_1813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32875" cy="3399656"/>
          </a:xfrm>
        </p:spPr>
      </p:pic>
      <p:pic>
        <p:nvPicPr>
          <p:cNvPr id="5" name="4 Imagen" descr="20170412_182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Objetivo principal 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 smtClean="0"/>
              <a:t>Desarrollar la actitud y el enfoque correcto con los propietarios y pacientes felinos.</a:t>
            </a:r>
          </a:p>
          <a:p>
            <a:r>
              <a:rPr lang="es-ES_tradnl" dirty="0" smtClean="0"/>
              <a:t>Una actitud apropiada es necesaria para acercarse al gato, de manera que ese resultado sea lo más eficaz posible.</a:t>
            </a:r>
          </a:p>
          <a:p>
            <a:r>
              <a:rPr lang="es-ES_tradnl" dirty="0" smtClean="0"/>
              <a:t>La práctica amistosa debe fijar un ejemplo de tolerancia, empatía y comprensión del comportamiento felino básico . Y ser capaz de modificar el enfoque de cada gato individual de una manera que reduce el estrés y la ansiedad de la visita en la clínica.</a:t>
            </a:r>
          </a:p>
          <a:p>
            <a:endParaRPr lang="es-ES_tradnl" dirty="0" smtClean="0"/>
          </a:p>
          <a:p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20170412_1821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827584" y="476672"/>
            <a:ext cx="7680853" cy="57606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es-ES_tradnl" smtClean="0"/>
              <a:t>Laboratorio 12/04/07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268760"/>
            <a:ext cx="8568952" cy="5256584"/>
          </a:xfrm>
        </p:spPr>
        <p:txBody>
          <a:bodyPr numCol="2">
            <a:normAutofit fontScale="70000" lnSpcReduction="20000"/>
          </a:bodyPr>
          <a:lstStyle/>
          <a:p>
            <a:pPr>
              <a:buNone/>
            </a:pPr>
            <a:r>
              <a:rPr lang="es-ES" dirty="0" smtClean="0"/>
              <a:t> </a:t>
            </a:r>
            <a:endParaRPr lang="es-ES_tradnl" dirty="0" smtClean="0"/>
          </a:p>
          <a:p>
            <a:r>
              <a:rPr lang="es-ES" b="1" dirty="0" smtClean="0"/>
              <a:t>HEMOGRAMA</a:t>
            </a:r>
            <a:endParaRPr lang="es-ES_tradnl" dirty="0" smtClean="0"/>
          </a:p>
          <a:p>
            <a:r>
              <a:rPr lang="es-ES" b="1" dirty="0" smtClean="0"/>
              <a:t>Leucocitos:    </a:t>
            </a:r>
            <a:r>
              <a:rPr lang="es-AR" b="1" dirty="0" smtClean="0"/>
              <a:t>12.000mm</a:t>
            </a:r>
            <a:r>
              <a:rPr lang="es-AR" b="1" baseline="30000" dirty="0" smtClean="0"/>
              <a:t>3</a:t>
            </a:r>
            <a:r>
              <a:rPr lang="es-AR" b="1" dirty="0" smtClean="0"/>
              <a:t> 5.000-14.000 mm</a:t>
            </a:r>
            <a:r>
              <a:rPr lang="es-AR" b="1" baseline="30000" dirty="0" smtClean="0"/>
              <a:t>3</a:t>
            </a:r>
            <a:endParaRPr lang="es-ES_tradnl" dirty="0" smtClean="0"/>
          </a:p>
          <a:p>
            <a:r>
              <a:rPr lang="es-ES" b="1" dirty="0" smtClean="0"/>
              <a:t>Eritrocitos: </a:t>
            </a:r>
            <a:r>
              <a:rPr lang="es-ES" b="1" baseline="30000" dirty="0" smtClean="0"/>
              <a:t>  </a:t>
            </a:r>
            <a:r>
              <a:rPr lang="es-AR" b="1" dirty="0" smtClean="0"/>
              <a:t>6.970.000</a:t>
            </a:r>
            <a:endParaRPr lang="es-ES_tradnl" dirty="0" smtClean="0"/>
          </a:p>
          <a:p>
            <a:r>
              <a:rPr lang="es-AR" b="1" dirty="0" smtClean="0"/>
              <a:t>mm</a:t>
            </a:r>
            <a:r>
              <a:rPr lang="es-AR" b="1" baseline="30000" dirty="0" smtClean="0"/>
              <a:t>3</a:t>
            </a:r>
            <a:r>
              <a:rPr lang="es-AR" b="1" dirty="0" smtClean="0"/>
              <a:t>  5.000.000-10.000.000  mm</a:t>
            </a:r>
            <a:r>
              <a:rPr lang="es-AR" b="1" baseline="30000" dirty="0" smtClean="0"/>
              <a:t>3</a:t>
            </a:r>
            <a:endParaRPr lang="es-ES_tradnl" dirty="0" smtClean="0"/>
          </a:p>
          <a:p>
            <a:r>
              <a:rPr lang="es-ES" b="1" dirty="0" smtClean="0"/>
              <a:t>Hemoglobina:</a:t>
            </a:r>
            <a:r>
              <a:rPr lang="es-AR" b="1" dirty="0" smtClean="0"/>
              <a:t>11.3  g/dl   8-15 g/dl</a:t>
            </a:r>
            <a:endParaRPr lang="es-ES_tradnl" dirty="0" smtClean="0"/>
          </a:p>
          <a:p>
            <a:r>
              <a:rPr lang="es-ES" b="1" dirty="0" smtClean="0"/>
              <a:t>Hematocrito: </a:t>
            </a:r>
            <a:r>
              <a:rPr lang="es-AR" b="1" dirty="0" smtClean="0"/>
              <a:t>24.6 %30-45 %</a:t>
            </a:r>
            <a:endParaRPr lang="es-ES_tradnl" dirty="0" smtClean="0"/>
          </a:p>
          <a:p>
            <a:r>
              <a:rPr lang="es-ES" b="1" dirty="0" smtClean="0"/>
              <a:t>VCM:     </a:t>
            </a:r>
            <a:r>
              <a:rPr lang="es-AR" b="1" dirty="0" smtClean="0"/>
              <a:t>35.3 fl42-53 </a:t>
            </a:r>
            <a:r>
              <a:rPr lang="es-AR" b="1" dirty="0" err="1" smtClean="0"/>
              <a:t>fl</a:t>
            </a:r>
            <a:endParaRPr lang="es-AR" b="1" dirty="0" smtClean="0"/>
          </a:p>
          <a:p>
            <a:r>
              <a:rPr lang="es-ES_tradnl" b="1" dirty="0" smtClean="0"/>
              <a:t>MHC:         </a:t>
            </a:r>
            <a:r>
              <a:rPr lang="es-AR" b="1" dirty="0" smtClean="0"/>
              <a:t>16.2 pg12,5-17,5 %</a:t>
            </a:r>
            <a:endParaRPr lang="es-ES_tradnl" dirty="0" smtClean="0"/>
          </a:p>
          <a:p>
            <a:r>
              <a:rPr lang="es-ES_tradnl" b="1" dirty="0" smtClean="0"/>
              <a:t>CHCM:   </a:t>
            </a:r>
            <a:r>
              <a:rPr lang="es-AR" b="1" dirty="0" smtClean="0"/>
              <a:t>45.9 g/dl</a:t>
            </a:r>
            <a:endParaRPr lang="es-ES_tradnl" dirty="0" smtClean="0"/>
          </a:p>
          <a:p>
            <a:r>
              <a:rPr lang="es-AR" b="1" dirty="0" smtClean="0"/>
              <a:t>30-34 g/dl</a:t>
            </a:r>
            <a:endParaRPr lang="es-ES_tradnl" dirty="0" smtClean="0"/>
          </a:p>
          <a:p>
            <a:r>
              <a:rPr lang="es-ES_tradnl" b="1" dirty="0" smtClean="0"/>
              <a:t>Recuento </a:t>
            </a:r>
            <a:r>
              <a:rPr lang="es-ES_tradnl" b="1" dirty="0" err="1" smtClean="0"/>
              <a:t>plaquetario</a:t>
            </a:r>
            <a:r>
              <a:rPr lang="es-ES_tradnl" b="1" dirty="0" smtClean="0"/>
              <a:t>:</a:t>
            </a:r>
            <a:r>
              <a:rPr lang="es-AR" b="1" dirty="0" smtClean="0"/>
              <a:t>221.000mm3</a:t>
            </a:r>
            <a:endParaRPr lang="es-ES_tradnl" dirty="0" smtClean="0"/>
          </a:p>
          <a:p>
            <a:r>
              <a:rPr lang="es-AR" b="1" dirty="0" smtClean="0"/>
              <a:t>150.000-600.000 mm3</a:t>
            </a:r>
            <a:r>
              <a:rPr lang="es-ES" b="1" dirty="0" smtClean="0"/>
              <a:t> </a:t>
            </a:r>
            <a:endParaRPr lang="es-ES_tradnl" dirty="0" smtClean="0"/>
          </a:p>
          <a:p>
            <a:r>
              <a:rPr lang="es-MX" b="1" dirty="0" smtClean="0"/>
              <a:t>FORMULA LEUCOCITARIA RELATIVA</a:t>
            </a:r>
            <a:endParaRPr lang="es-ES_tradnl" dirty="0" smtClean="0"/>
          </a:p>
          <a:p>
            <a:r>
              <a:rPr lang="es-ES" b="1" dirty="0" err="1" smtClean="0"/>
              <a:t>Neutrófilos</a:t>
            </a:r>
            <a:r>
              <a:rPr lang="es-ES" b="1" dirty="0" smtClean="0"/>
              <a:t> en banda: </a:t>
            </a:r>
            <a:r>
              <a:rPr lang="es-AR" b="1" dirty="0" smtClean="0"/>
              <a:t>4%0-3 %</a:t>
            </a:r>
            <a:endParaRPr lang="es-ES_tradnl" dirty="0" smtClean="0"/>
          </a:p>
          <a:p>
            <a:r>
              <a:rPr lang="es-ES" b="1" dirty="0" err="1" smtClean="0"/>
              <a:t>Neutrófilos</a:t>
            </a:r>
            <a:r>
              <a:rPr lang="es-ES" b="1" dirty="0" smtClean="0"/>
              <a:t> segmentados:</a:t>
            </a:r>
            <a:r>
              <a:rPr lang="es-AR" b="1" dirty="0" smtClean="0"/>
              <a:t> 93%60-77 %</a:t>
            </a:r>
            <a:endParaRPr lang="es-ES_tradnl" dirty="0" smtClean="0"/>
          </a:p>
          <a:p>
            <a:r>
              <a:rPr lang="es-ES" b="1" dirty="0" smtClean="0"/>
              <a:t>Linfocitos:  </a:t>
            </a:r>
            <a:r>
              <a:rPr lang="es-AR" b="1" dirty="0" smtClean="0"/>
              <a:t> 3%15-35 %</a:t>
            </a:r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r>
              <a:rPr lang="es-MX" b="1" dirty="0" smtClean="0"/>
              <a:t>QUIMICA SERICA</a:t>
            </a:r>
            <a:endParaRPr lang="es-ES_tradnl" dirty="0" smtClean="0"/>
          </a:p>
          <a:p>
            <a:r>
              <a:rPr lang="es-MX" b="1" dirty="0" smtClean="0"/>
              <a:t>UREMIA</a:t>
            </a:r>
            <a:r>
              <a:rPr lang="es-AR" b="1" dirty="0" smtClean="0"/>
              <a:t> 269mg/</a:t>
            </a:r>
            <a:r>
              <a:rPr lang="es-AR" b="1" dirty="0" err="1" smtClean="0"/>
              <a:t>dlhasta</a:t>
            </a:r>
            <a:r>
              <a:rPr lang="es-AR" b="1" dirty="0" smtClean="0"/>
              <a:t> 40 mg/dl </a:t>
            </a:r>
            <a:endParaRPr lang="es-ES_tradnl" dirty="0" smtClean="0"/>
          </a:p>
          <a:p>
            <a:r>
              <a:rPr lang="es-MX" b="1" dirty="0" smtClean="0"/>
              <a:t>CREATININA</a:t>
            </a:r>
            <a:r>
              <a:rPr lang="es-AR" b="1" dirty="0" smtClean="0"/>
              <a:t> 6.1 mg/</a:t>
            </a:r>
            <a:r>
              <a:rPr lang="es-AR" b="1" dirty="0" err="1" smtClean="0"/>
              <a:t>dlhasta</a:t>
            </a:r>
            <a:r>
              <a:rPr lang="es-AR" b="1" dirty="0" smtClean="0"/>
              <a:t> 1,5 mg/dl</a:t>
            </a:r>
            <a:endParaRPr lang="es-ES_tradnl" dirty="0" smtClean="0"/>
          </a:p>
          <a:p>
            <a:r>
              <a:rPr lang="es-MX" b="1" dirty="0" smtClean="0"/>
              <a:t>G.O.T</a:t>
            </a:r>
            <a:r>
              <a:rPr lang="es-AR" b="1" dirty="0" smtClean="0"/>
              <a:t> 70UI/l  hasta 38 UI/l</a:t>
            </a:r>
          </a:p>
          <a:p>
            <a:r>
              <a:rPr lang="es-MX" b="1" dirty="0" smtClean="0"/>
              <a:t>G.P.T   </a:t>
            </a:r>
            <a:r>
              <a:rPr lang="es-AR" b="1" dirty="0" smtClean="0"/>
              <a:t> 81UI/ l  hasta 41 UI/l</a:t>
            </a:r>
            <a:endParaRPr lang="es-ES_tradnl" dirty="0" smtClean="0"/>
          </a:p>
          <a:p>
            <a:r>
              <a:rPr lang="es-MX" b="1" dirty="0" smtClean="0"/>
              <a:t>FOSFATASA ALCALINA</a:t>
            </a:r>
            <a:r>
              <a:rPr lang="es-AR" b="1" dirty="0" smtClean="0"/>
              <a:t> 44UI/ l   hasta 300 UI/l</a:t>
            </a:r>
            <a:endParaRPr lang="es-ES_tradnl" dirty="0" smtClean="0"/>
          </a:p>
          <a:p>
            <a:r>
              <a:rPr lang="es-MX" b="1" dirty="0" smtClean="0"/>
              <a:t>PROTEINAS TOTALES  </a:t>
            </a:r>
            <a:r>
              <a:rPr lang="es-AR" b="1" dirty="0" smtClean="0"/>
              <a:t> 9g/dl 5.7-7.5g/dl</a:t>
            </a:r>
            <a:endParaRPr lang="es-ES_tradnl" dirty="0" smtClean="0"/>
          </a:p>
          <a:p>
            <a:r>
              <a:rPr lang="es-MX" b="1" dirty="0" smtClean="0"/>
              <a:t>ALBUMINA   </a:t>
            </a:r>
            <a:r>
              <a:rPr lang="es-AR" b="1" dirty="0" smtClean="0"/>
              <a:t> 3.77g/dl 2.4 -3.6 g/dl</a:t>
            </a:r>
            <a:endParaRPr lang="es-ES_tradnl" dirty="0" smtClean="0"/>
          </a:p>
          <a:p>
            <a:r>
              <a:rPr lang="es-MX" b="1" dirty="0" smtClean="0"/>
              <a:t>RELACION ALB/GLOBULINA  </a:t>
            </a:r>
            <a:r>
              <a:rPr lang="es-AR" b="1" dirty="0" smtClean="0"/>
              <a:t> 0.72</a:t>
            </a:r>
            <a:endParaRPr lang="es-ES_tradnl" dirty="0" smtClean="0"/>
          </a:p>
          <a:p>
            <a:r>
              <a:rPr lang="es-AR" b="1" dirty="0" smtClean="0"/>
              <a:t>0.5-1.5</a:t>
            </a:r>
            <a:endParaRPr lang="es-ES_tradnl" dirty="0" smtClean="0"/>
          </a:p>
          <a:p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es-ES_tradnl" dirty="0" smtClean="0"/>
              <a:t>Histopatología del </a:t>
            </a:r>
            <a:r>
              <a:rPr lang="es-ES_tradnl" dirty="0" err="1" smtClean="0"/>
              <a:t>pancreas</a:t>
            </a:r>
            <a:endParaRPr lang="es-ES_tradnl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251520" y="1556792"/>
            <a:ext cx="8651304" cy="5112568"/>
          </a:xfrm>
        </p:spPr>
        <p:txBody>
          <a:bodyPr>
            <a:normAutofit fontScale="70000" lnSpcReduction="20000"/>
          </a:bodyPr>
          <a:lstStyle/>
          <a:p>
            <a:r>
              <a:rPr lang="es-ES" b="1" dirty="0" smtClean="0"/>
              <a:t>INFORME DE ESTUDIO:</a:t>
            </a:r>
            <a:endParaRPr lang="es-ES_tradnl" dirty="0" smtClean="0"/>
          </a:p>
          <a:p>
            <a:pPr>
              <a:buNone/>
            </a:pPr>
            <a:r>
              <a:rPr lang="es-MX" dirty="0" smtClean="0"/>
              <a:t>                                                                                                 </a:t>
            </a:r>
            <a:endParaRPr lang="es-ES_tradnl" b="1" dirty="0" smtClean="0"/>
          </a:p>
          <a:p>
            <a:r>
              <a:rPr lang="es-ES" b="1" dirty="0" smtClean="0"/>
              <a:t> </a:t>
            </a:r>
            <a:r>
              <a:rPr lang="es-ES" b="1" u="sng" dirty="0" smtClean="0"/>
              <a:t>DESCRIPCION MACROSCOPICA:</a:t>
            </a:r>
            <a:r>
              <a:rPr lang="es-ES" dirty="0" smtClean="0"/>
              <a:t> Fragmento de páncreas que mide 6 x 1,5 x 0,3 cm, con grasa mesentérica; lobulado, color rosa grisáceo, consistencia </a:t>
            </a:r>
            <a:r>
              <a:rPr lang="es-ES" dirty="0" err="1" smtClean="0"/>
              <a:t>fibroelástica</a:t>
            </a:r>
            <a:r>
              <a:rPr lang="es-ES" dirty="0" smtClean="0"/>
              <a:t>. Sin lesiones macroscópicamente visibles en superficie y al corte. </a:t>
            </a:r>
            <a:endParaRPr lang="es-ES_tradnl" dirty="0" smtClean="0"/>
          </a:p>
          <a:p>
            <a:endParaRPr lang="es-ES_tradnl" dirty="0" smtClean="0"/>
          </a:p>
          <a:p>
            <a:r>
              <a:rPr lang="en-GB" b="1" u="sng" dirty="0" smtClean="0"/>
              <a:t>DESCRIPCION MICROSCOPICA</a:t>
            </a:r>
            <a:r>
              <a:rPr lang="en-GB" dirty="0" smtClean="0"/>
              <a:t>: </a:t>
            </a:r>
            <a:endParaRPr lang="es-ES_tradnl" dirty="0" smtClean="0"/>
          </a:p>
          <a:p>
            <a:r>
              <a:rPr lang="es-ES" dirty="0" smtClean="0"/>
              <a:t>En el parénquima se observaron múltiples lóbulos, de pequeño tamaño y límites bien definidos, constituidos por células </a:t>
            </a:r>
            <a:r>
              <a:rPr lang="es-ES" dirty="0" err="1" smtClean="0"/>
              <a:t>acinares</a:t>
            </a:r>
            <a:r>
              <a:rPr lang="es-ES" dirty="0" smtClean="0"/>
              <a:t> mostrando un citoplasma </a:t>
            </a:r>
            <a:r>
              <a:rPr lang="es-ES" dirty="0" err="1" smtClean="0"/>
              <a:t>basófilo</a:t>
            </a:r>
            <a:r>
              <a:rPr lang="es-ES" dirty="0" smtClean="0"/>
              <a:t> claro, ligeramente </a:t>
            </a:r>
            <a:r>
              <a:rPr lang="es-ES" dirty="0" err="1" smtClean="0"/>
              <a:t>vacuolado</a:t>
            </a:r>
            <a:r>
              <a:rPr lang="es-ES" dirty="0" smtClean="0"/>
              <a:t> y esporádicamente, conteniendo vacuolas prominentes dentro del citoplasma, sin reacción inflamatoria evidente asociada.    </a:t>
            </a:r>
            <a:endParaRPr lang="es-ES_tradnl" dirty="0" smtClean="0"/>
          </a:p>
          <a:p>
            <a:pPr>
              <a:buNone/>
            </a:pPr>
            <a:r>
              <a:rPr lang="es-ES" dirty="0" smtClean="0"/>
              <a:t>	</a:t>
            </a:r>
            <a:endParaRPr lang="es-ES_tradnl" dirty="0" smtClean="0"/>
          </a:p>
          <a:p>
            <a:endParaRPr lang="es-ES_tradnl" dirty="0" smtClean="0"/>
          </a:p>
          <a:p>
            <a:r>
              <a:rPr lang="es-ES" b="1" u="sng" dirty="0" smtClean="0"/>
              <a:t>DIAGNOSTICO HISTOPATOLOGICO:</a:t>
            </a:r>
            <a:r>
              <a:rPr lang="es-ES" b="1" dirty="0" smtClean="0"/>
              <a:t> </a:t>
            </a:r>
            <a:r>
              <a:rPr lang="es-ES" dirty="0" smtClean="0"/>
              <a:t>El cuadro histopatológico corresponde a Degeneración vacuolar de células </a:t>
            </a:r>
            <a:r>
              <a:rPr lang="es-ES" dirty="0" err="1" smtClean="0"/>
              <a:t>acinares</a:t>
            </a:r>
            <a:r>
              <a:rPr lang="es-ES" dirty="0" smtClean="0"/>
              <a:t>, lobular y  leve</a:t>
            </a:r>
            <a:r>
              <a:rPr lang="es-ES" b="1" dirty="0" smtClean="0"/>
              <a:t>.</a:t>
            </a:r>
            <a:endParaRPr lang="es-ES_tradnl" dirty="0" smtClean="0"/>
          </a:p>
          <a:p>
            <a:pPr>
              <a:buNone/>
            </a:pPr>
            <a:endParaRPr lang="es-ES_tradnl" dirty="0" smtClean="0"/>
          </a:p>
          <a:p>
            <a:r>
              <a:rPr lang="es-ES" dirty="0" smtClean="0"/>
              <a:t>OBSERVACIONES:</a:t>
            </a:r>
            <a:endParaRPr lang="es-ES_tradnl" dirty="0" smtClean="0"/>
          </a:p>
          <a:p>
            <a:r>
              <a:rPr lang="es-ES" dirty="0" smtClean="0"/>
              <a:t>Los cambios microscópicos observados son inespecíficos, generalmente representan áreas de escasa producción de </a:t>
            </a:r>
            <a:r>
              <a:rPr lang="es-ES" dirty="0" err="1" smtClean="0"/>
              <a:t>zimógeno</a:t>
            </a:r>
            <a:r>
              <a:rPr lang="es-ES" dirty="0" smtClean="0"/>
              <a:t>, en ocasiones, pueden estar asociados estadios leves de atrofia pancreática </a:t>
            </a:r>
            <a:r>
              <a:rPr lang="es-ES" dirty="0" err="1" smtClean="0"/>
              <a:t>exócrina</a:t>
            </a:r>
            <a:r>
              <a:rPr lang="es-ES" dirty="0" smtClean="0"/>
              <a:t>.  </a:t>
            </a:r>
            <a:endParaRPr lang="es-ES_tradnl" dirty="0" smtClean="0"/>
          </a:p>
          <a:p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dirty="0" err="1" smtClean="0"/>
              <a:t>Triaditis</a:t>
            </a:r>
            <a:r>
              <a:rPr lang="es-ES_tradnl" sz="4000" dirty="0" smtClean="0"/>
              <a:t> Felina </a:t>
            </a:r>
            <a:endParaRPr lang="es-ES_tradnl" sz="4000" dirty="0"/>
          </a:p>
        </p:txBody>
      </p:sp>
      <p:pic>
        <p:nvPicPr>
          <p:cNvPr id="5" name="4 Marcador de contenido" descr="IMG00897-20120217-18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4763" y="2276872"/>
            <a:ext cx="4576763" cy="3432572"/>
          </a:xfrm>
        </p:spPr>
      </p:pic>
      <p:pic>
        <p:nvPicPr>
          <p:cNvPr id="6" name="5 Marcador de contenido" descr="IMG00886-20120217-115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40251" y="2276872"/>
            <a:ext cx="4608512" cy="34563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080120"/>
          </a:xfrm>
        </p:spPr>
        <p:txBody>
          <a:bodyPr>
            <a:normAutofit/>
          </a:bodyPr>
          <a:lstStyle/>
          <a:p>
            <a:r>
              <a:rPr lang="es-AR" sz="3600" dirty="0" err="1"/>
              <a:t>Lipidosis</a:t>
            </a:r>
            <a:r>
              <a:rPr lang="es-AR" sz="3600" dirty="0"/>
              <a:t> Hepática</a:t>
            </a: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1" y="1700808"/>
            <a:ext cx="8056834" cy="4536504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876256" y="6237311"/>
            <a:ext cx="1810544" cy="117613"/>
          </a:xfrm>
        </p:spPr>
        <p:txBody>
          <a:bodyPr>
            <a:normAutofit fontScale="25000" lnSpcReduction="20000"/>
          </a:bodyPr>
          <a:lstStyle/>
          <a:p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78214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98408"/>
          </a:xfrm>
        </p:spPr>
        <p:txBody>
          <a:bodyPr/>
          <a:lstStyle/>
          <a:p>
            <a:endParaRPr lang="es-ES_tradnl" dirty="0"/>
          </a:p>
        </p:txBody>
      </p:sp>
      <p:pic>
        <p:nvPicPr>
          <p:cNvPr id="5" name="4 Marcador de contenido" descr="IMG00932-20120220-08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620688"/>
            <a:ext cx="7571184" cy="5678388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868144" y="6597352"/>
            <a:ext cx="2818656" cy="45719"/>
          </a:xfrm>
        </p:spPr>
        <p:txBody>
          <a:bodyPr>
            <a:normAutofit fontScale="25000" lnSpcReduction="20000"/>
          </a:bodyPr>
          <a:lstStyle/>
          <a:p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3 Marcador de contenido" descr="logo NUEVO1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692696"/>
            <a:ext cx="5904656" cy="59046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1430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Bv. Oroño 3062 </a:t>
            </a:r>
          </a:p>
          <a:p>
            <a:r>
              <a:rPr lang="es-ES_tradnl" dirty="0" smtClean="0"/>
              <a:t>4236382 </a:t>
            </a:r>
          </a:p>
          <a:p>
            <a:r>
              <a:rPr lang="es-ES_tradnl" dirty="0" smtClean="0"/>
              <a:t>156133972</a:t>
            </a:r>
          </a:p>
          <a:p>
            <a:r>
              <a:rPr lang="es-ES_tradnl" dirty="0" err="1" smtClean="0"/>
              <a:t>Fb</a:t>
            </a:r>
            <a:r>
              <a:rPr lang="es-ES_tradnl" dirty="0" smtClean="0"/>
              <a:t>; </a:t>
            </a:r>
            <a:r>
              <a:rPr lang="es-ES_tradnl" dirty="0" err="1" smtClean="0"/>
              <a:t>vetjaviercespedes</a:t>
            </a:r>
            <a:endParaRPr lang="es-ES_tradnl" dirty="0" smtClean="0"/>
          </a:p>
          <a:p>
            <a:r>
              <a:rPr lang="es-ES_tradnl" dirty="0" smtClean="0"/>
              <a:t>Mail; </a:t>
            </a:r>
            <a:r>
              <a:rPr lang="es-ES_tradnl" dirty="0" smtClean="0">
                <a:hlinkClick r:id="rId2"/>
              </a:rPr>
              <a:t>vetcespedes@gmail.com</a:t>
            </a:r>
            <a:endParaRPr lang="es-ES_tradnl" dirty="0" smtClean="0"/>
          </a:p>
          <a:p>
            <a:r>
              <a:rPr lang="es-ES_tradnl" dirty="0" smtClean="0"/>
              <a:t>Web; </a:t>
            </a:r>
            <a:r>
              <a:rPr lang="es-ES_tradnl" dirty="0" smtClean="0">
                <a:solidFill>
                  <a:srgbClr val="00B0F0"/>
                </a:solidFill>
                <a:hlinkClick r:id="rId3"/>
              </a:rPr>
              <a:t>www.veterinariacespedes.com</a:t>
            </a:r>
            <a:endParaRPr lang="es-ES_tradnl" dirty="0" smtClean="0">
              <a:solidFill>
                <a:srgbClr val="00B0F0"/>
              </a:solidFill>
            </a:endParaRPr>
          </a:p>
          <a:p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Muchas Gracias !!</a:t>
            </a:r>
            <a:endParaRPr lang="es-ES_tradnl" dirty="0"/>
          </a:p>
        </p:txBody>
      </p:sp>
      <p:pic>
        <p:nvPicPr>
          <p:cNvPr id="4" name="3 Marcador de contenido" descr="pancreatitis-en-gato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916832"/>
            <a:ext cx="8371168" cy="47117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Objetivo principal 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s-ES_tradnl" dirty="0" smtClean="0"/>
          </a:p>
          <a:p>
            <a:r>
              <a:rPr lang="es-ES_tradnl" dirty="0" smtClean="0"/>
              <a:t>Disminuir el estrés. </a:t>
            </a:r>
          </a:p>
          <a:p>
            <a:r>
              <a:rPr lang="es-ES_tradnl" dirty="0" smtClean="0"/>
              <a:t>Mejorar la atención.</a:t>
            </a:r>
          </a:p>
          <a:p>
            <a:r>
              <a:rPr lang="es-ES_tradnl" dirty="0" smtClean="0"/>
              <a:t> El equipo entienda y tenga conocimientos y elementos necesarios.</a:t>
            </a:r>
          </a:p>
          <a:p>
            <a:r>
              <a:rPr lang="es-ES_tradnl" dirty="0" smtClean="0"/>
              <a:t>Beneficios a largo plazo.</a:t>
            </a:r>
          </a:p>
          <a:p>
            <a:pPr>
              <a:buNone/>
            </a:pPr>
            <a:endParaRPr lang="es-ES_tradnl" dirty="0" smtClean="0"/>
          </a:p>
          <a:p>
            <a:pPr>
              <a:buNone/>
            </a:pP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1223</TotalTime>
  <Words>2112</Words>
  <Application>Microsoft Office PowerPoint</Application>
  <PresentationFormat>Presentación en pantalla (4:3)</PresentationFormat>
  <Paragraphs>437</Paragraphs>
  <Slides>88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88</vt:i4>
      </vt:variant>
    </vt:vector>
  </HeadingPairs>
  <TitlesOfParts>
    <vt:vector size="89" baseType="lpstr">
      <vt:lpstr>Flujo</vt:lpstr>
      <vt:lpstr>Diapositiva 1</vt:lpstr>
      <vt:lpstr>Expectativa </vt:lpstr>
      <vt:lpstr>Realidad </vt:lpstr>
      <vt:lpstr>El Paciente Felino</vt:lpstr>
      <vt:lpstr>Diapositiva 5</vt:lpstr>
      <vt:lpstr>Manejo amigable del Gato </vt:lpstr>
      <vt:lpstr> Los Felinos acuden 50 % menos que los Caninos al   Veterinario.</vt:lpstr>
      <vt:lpstr>Objetivo principal </vt:lpstr>
      <vt:lpstr>Objetivo principal </vt:lpstr>
      <vt:lpstr>Diferentes enfoques </vt:lpstr>
      <vt:lpstr>El Gato como paciente</vt:lpstr>
      <vt:lpstr>Clínicas Veterinarias Amigables</vt:lpstr>
      <vt:lpstr>Clínicas Veterinarias Amigables</vt:lpstr>
      <vt:lpstr>Clínicas Veterinarias Amigables</vt:lpstr>
      <vt:lpstr>Cliente de Gato </vt:lpstr>
      <vt:lpstr>Cliente de Gato </vt:lpstr>
      <vt:lpstr>Diapositiva 17</vt:lpstr>
      <vt:lpstr>Como disminuir el estrés en el consultorio ? </vt:lpstr>
      <vt:lpstr>Diapositiva 19</vt:lpstr>
      <vt:lpstr>Diapositiva 20</vt:lpstr>
      <vt:lpstr>Feromonas </vt:lpstr>
      <vt:lpstr>Durante la Consulta: </vt:lpstr>
      <vt:lpstr>Recordar: </vt:lpstr>
      <vt:lpstr>Diapositiva 24</vt:lpstr>
      <vt:lpstr>Diapositiva 25</vt:lpstr>
      <vt:lpstr>Diapositiva 26</vt:lpstr>
      <vt:lpstr>Diapositiva 27</vt:lpstr>
      <vt:lpstr>                  Coffee break </vt:lpstr>
      <vt:lpstr>   Enfermedad Inflamatoria Intestinal Crónica</vt:lpstr>
      <vt:lpstr>Enfermedad Inflamatoria Intestinal Crónica (IBD) </vt:lpstr>
      <vt:lpstr>Definición; EII</vt:lpstr>
      <vt:lpstr>Presentación Clínica ( síntomas ) </vt:lpstr>
      <vt:lpstr>Fisiopatología </vt:lpstr>
      <vt:lpstr>Diapositiva 34</vt:lpstr>
      <vt:lpstr>Diagnóstico</vt:lpstr>
      <vt:lpstr>Diagnóstico</vt:lpstr>
      <vt:lpstr>Pigmentos biliares + ( Heller )</vt:lpstr>
      <vt:lpstr>Diapositiva 38</vt:lpstr>
      <vt:lpstr>Afecciones Concurrentes</vt:lpstr>
      <vt:lpstr>El 80% de los Felinos</vt:lpstr>
      <vt:lpstr>Diapositiva 41</vt:lpstr>
      <vt:lpstr>Diapositiva 42</vt:lpstr>
      <vt:lpstr>Diapositiva 43</vt:lpstr>
      <vt:lpstr>Diapositiva 44</vt:lpstr>
      <vt:lpstr>Diapositiva 45</vt:lpstr>
      <vt:lpstr>Tratamientos</vt:lpstr>
      <vt:lpstr>Diapositiva 47</vt:lpstr>
      <vt:lpstr>Rocco</vt:lpstr>
      <vt:lpstr>Diapositiva 49</vt:lpstr>
      <vt:lpstr>Laboratorio Completo 16/09/16</vt:lpstr>
      <vt:lpstr> </vt:lpstr>
      <vt:lpstr>Toma de muestra</vt:lpstr>
      <vt:lpstr>     Material remitido: biopsia de duodeno y yeyuno.  _______________________________________________________________________</vt:lpstr>
      <vt:lpstr>NeoIntestinal:</vt:lpstr>
      <vt:lpstr>Linfoma de bajo grado</vt:lpstr>
      <vt:lpstr>Signos</vt:lpstr>
      <vt:lpstr>Linfoma de bajo grado</vt:lpstr>
      <vt:lpstr>Silvestre ( 13 años )</vt:lpstr>
      <vt:lpstr>Diapositiva 59</vt:lpstr>
      <vt:lpstr>Diapositiva 60</vt:lpstr>
      <vt:lpstr>Laboratorio 24/10/16</vt:lpstr>
      <vt:lpstr>Ecografía 3/04/17 </vt:lpstr>
      <vt:lpstr>05/04/17 Laparotomía </vt:lpstr>
      <vt:lpstr>Laboratorio  5/04/17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Citología de Nódulos Intestinales</vt:lpstr>
      <vt:lpstr>Histopatología </vt:lpstr>
      <vt:lpstr>Diapositiva 73</vt:lpstr>
      <vt:lpstr>Chiquito ( Siames,8 años ) 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Laboratorio 12/04/07</vt:lpstr>
      <vt:lpstr>Histopatología del pancreas</vt:lpstr>
      <vt:lpstr>Triaditis Felina </vt:lpstr>
      <vt:lpstr>Lipidosis Hepática</vt:lpstr>
      <vt:lpstr>Diapositiva 85</vt:lpstr>
      <vt:lpstr>Diapositiva 86</vt:lpstr>
      <vt:lpstr>Diapositiva 87</vt:lpstr>
      <vt:lpstr>Muchas Gracias 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cp:lastModifiedBy>User</cp:lastModifiedBy>
  <cp:revision>126</cp:revision>
  <dcterms:modified xsi:type="dcterms:W3CDTF">2017-05-04T17:30:52Z</dcterms:modified>
</cp:coreProperties>
</file>